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338" r:id="rId3"/>
    <p:sldId id="273" r:id="rId4"/>
    <p:sldId id="293" r:id="rId5"/>
    <p:sldId id="272" r:id="rId6"/>
    <p:sldId id="274" r:id="rId7"/>
    <p:sldId id="282" r:id="rId8"/>
    <p:sldId id="322" r:id="rId9"/>
    <p:sldId id="287" r:id="rId10"/>
    <p:sldId id="284" r:id="rId11"/>
    <p:sldId id="285" r:id="rId12"/>
    <p:sldId id="286" r:id="rId13"/>
    <p:sldId id="288" r:id="rId14"/>
    <p:sldId id="289" r:id="rId15"/>
    <p:sldId id="290" r:id="rId16"/>
    <p:sldId id="291" r:id="rId17"/>
    <p:sldId id="292" r:id="rId18"/>
    <p:sldId id="294" r:id="rId19"/>
    <p:sldId id="295" r:id="rId20"/>
    <p:sldId id="296" r:id="rId21"/>
    <p:sldId id="297" r:id="rId22"/>
    <p:sldId id="298" r:id="rId23"/>
    <p:sldId id="334" r:id="rId24"/>
    <p:sldId id="353" r:id="rId25"/>
    <p:sldId id="354" r:id="rId26"/>
    <p:sldId id="275" r:id="rId27"/>
    <p:sldId id="333" r:id="rId28"/>
    <p:sldId id="375" r:id="rId29"/>
    <p:sldId id="362" r:id="rId30"/>
    <p:sldId id="363" r:id="rId31"/>
    <p:sldId id="364" r:id="rId32"/>
    <p:sldId id="365" r:id="rId33"/>
    <p:sldId id="369" r:id="rId34"/>
    <p:sldId id="36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78"/>
    <p:restoredTop sz="93692"/>
  </p:normalViewPr>
  <p:slideViewPr>
    <p:cSldViewPr snapToGrid="0" snapToObjects="1" showGuides="1">
      <p:cViewPr varScale="1">
        <p:scale>
          <a:sx n="123" d="100"/>
          <a:sy n="123" d="100"/>
        </p:scale>
        <p:origin x="216" y="8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7059B-023B-6243-8F7C-92DDDA55C12E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949DF-6F7C-0E48-80CD-5941E2CCA1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4573588" y="342900"/>
            <a:ext cx="2287587" cy="1716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61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-1527175" y="2174875"/>
            <a:ext cx="8385175" cy="2058988"/>
          </a:xfrm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50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1A8B-9B96-664C-9733-6A25475A3B45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F9A1F-F826-AC42-B0E5-215D8B6000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23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1A8B-9B96-664C-9733-6A25475A3B45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F9A1F-F826-AC42-B0E5-215D8B6000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77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1A8B-9B96-664C-9733-6A25475A3B45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F9A1F-F826-AC42-B0E5-215D8B6000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6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1A8B-9B96-664C-9733-6A25475A3B45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F9A1F-F826-AC42-B0E5-215D8B6000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2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1A8B-9B96-664C-9733-6A25475A3B45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F9A1F-F826-AC42-B0E5-215D8B6000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1A8B-9B96-664C-9733-6A25475A3B45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F9A1F-F826-AC42-B0E5-215D8B6000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79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1A8B-9B96-664C-9733-6A25475A3B45}" type="datetimeFigureOut">
              <a:rPr lang="en-US" smtClean="0"/>
              <a:t>3/2/21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F9A1F-F826-AC42-B0E5-215D8B6000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69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1A8B-9B96-664C-9733-6A25475A3B45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F9A1F-F826-AC42-B0E5-215D8B6000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7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1A8B-9B96-664C-9733-6A25475A3B45}" type="datetimeFigureOut">
              <a:rPr lang="en-US" smtClean="0"/>
              <a:t>3/2/21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F9A1F-F826-AC42-B0E5-215D8B6000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57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1A8B-9B96-664C-9733-6A25475A3B45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F9A1F-F826-AC42-B0E5-215D8B6000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01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1A8B-9B96-664C-9733-6A25475A3B45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F9A1F-F826-AC42-B0E5-215D8B6000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0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462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C1A8B-9B96-664C-9733-6A25475A3B45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60363" y="6520260"/>
            <a:ext cx="685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F9A1F-F826-AC42-B0E5-215D8B6000B4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731" y="6309321"/>
            <a:ext cx="1828800" cy="535881"/>
          </a:xfrm>
          <a:prstGeom prst="rect">
            <a:avLst/>
          </a:prstGeom>
        </p:spPr>
      </p:pic>
      <p:pic>
        <p:nvPicPr>
          <p:cNvPr id="9" name="Picture 8" descr="dcc_logo_2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6141490"/>
            <a:ext cx="2063552" cy="7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2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C80E2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media.pearsoncmg.com/aw/aw_kurose_network_2/applets/queuing/queuing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1.3 – </a:t>
            </a:r>
            <a:r>
              <a:rPr lang="en-US" dirty="0" err="1"/>
              <a:t>Organizando</a:t>
            </a:r>
            <a:r>
              <a:rPr lang="en-US" dirty="0"/>
              <a:t> as redes de </a:t>
            </a:r>
            <a:r>
              <a:rPr lang="en-US" dirty="0" err="1"/>
              <a:t>computadores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60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Camada física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663700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Alocação de canais e frequências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Exemplo: ADSL</a:t>
            </a:r>
          </a:p>
        </p:txBody>
      </p:sp>
      <p:pic>
        <p:nvPicPr>
          <p:cNvPr id="7577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0" y="3263900"/>
            <a:ext cx="56515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832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844550"/>
            <a:ext cx="8978900" cy="57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4452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Camada de enlace</a:t>
            </a:r>
          </a:p>
        </p:txBody>
      </p:sp>
      <p:sp>
        <p:nvSpPr>
          <p:cNvPr id="77826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828800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Preocupada com um enlace somente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Delimitação de uma comunicação</a:t>
            </a:r>
          </a:p>
        </p:txBody>
      </p:sp>
      <p:pic>
        <p:nvPicPr>
          <p:cNvPr id="7782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1" y="3429001"/>
            <a:ext cx="60737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415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Camada de enlace</a:t>
            </a:r>
          </a:p>
        </p:txBody>
      </p:sp>
      <p:sp>
        <p:nvSpPr>
          <p:cNvPr id="78850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422400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Controle de erro</a:t>
            </a:r>
          </a:p>
          <a:p>
            <a:pPr eaLnBrk="1" hangingPunct="1"/>
            <a:endParaRPr lang="pt-BR">
              <a:latin typeface="Arial" charset="0"/>
              <a:cs typeface="ＭＳ Ｐゴシック" charset="0"/>
            </a:endParaRPr>
          </a:p>
        </p:txBody>
      </p:sp>
      <p:pic>
        <p:nvPicPr>
          <p:cNvPr id="7885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3022600"/>
            <a:ext cx="77216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>
          <a:xfrm>
            <a:off x="7780339" y="4135439"/>
            <a:ext cx="822325" cy="822325"/>
          </a:xfrm>
          <a:prstGeom prst="up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201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Camada de enlace</a:t>
            </a:r>
          </a:p>
        </p:txBody>
      </p:sp>
      <p:sp>
        <p:nvSpPr>
          <p:cNvPr id="79874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257300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Controle do acesso ao meio</a:t>
            </a:r>
          </a:p>
          <a:p>
            <a:pPr eaLnBrk="1" hangingPunct="1"/>
            <a:endParaRPr lang="pt-BR">
              <a:latin typeface="Arial" charset="0"/>
              <a:cs typeface="ＭＳ Ｐゴシック" charset="0"/>
            </a:endParaRPr>
          </a:p>
        </p:txBody>
      </p:sp>
      <p:pic>
        <p:nvPicPr>
          <p:cNvPr id="7987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654300"/>
            <a:ext cx="59944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14" y="2186070"/>
            <a:ext cx="4129087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4990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Camada de rede</a:t>
            </a:r>
          </a:p>
        </p:txBody>
      </p:sp>
      <p:sp>
        <p:nvSpPr>
          <p:cNvPr id="80898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828800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Roteamento de dados na rede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Rede é vista como um grafo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Tabela de roteamento</a:t>
            </a:r>
          </a:p>
        </p:txBody>
      </p:sp>
      <p:pic>
        <p:nvPicPr>
          <p:cNvPr id="8089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4" y="3721100"/>
            <a:ext cx="7305675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053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Camada de rede</a:t>
            </a:r>
          </a:p>
        </p:txBody>
      </p:sp>
      <p:sp>
        <p:nvSpPr>
          <p:cNvPr id="81922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2184400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Identificação única de computadores na rede (se necessário)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Identificação de sub-redes</a:t>
            </a:r>
          </a:p>
        </p:txBody>
      </p:sp>
      <p:pic>
        <p:nvPicPr>
          <p:cNvPr id="8192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39" y="3784600"/>
            <a:ext cx="6029325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3655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Camada de transporte</a:t>
            </a:r>
          </a:p>
        </p:txBody>
      </p:sp>
      <p:sp>
        <p:nvSpPr>
          <p:cNvPr id="82946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977900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Estabelecimento de conexões</a:t>
            </a:r>
          </a:p>
        </p:txBody>
      </p:sp>
      <p:pic>
        <p:nvPicPr>
          <p:cNvPr id="8294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2260600"/>
            <a:ext cx="6146800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2688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Camada de transporte</a:t>
            </a:r>
          </a:p>
        </p:txBody>
      </p:sp>
      <p:sp>
        <p:nvSpPr>
          <p:cNvPr id="83970" name="Content Placeholder 7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641350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Controle de congestionamento</a:t>
            </a:r>
          </a:p>
        </p:txBody>
      </p:sp>
      <p:pic>
        <p:nvPicPr>
          <p:cNvPr id="8397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100" y="2241550"/>
            <a:ext cx="5740400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2" name="TextBox 1"/>
          <p:cNvSpPr txBox="1">
            <a:spLocks noChangeArrowheads="1"/>
          </p:cNvSpPr>
          <p:nvPr/>
        </p:nvSpPr>
        <p:spPr bwMode="auto">
          <a:xfrm>
            <a:off x="3111500" y="5895975"/>
            <a:ext cx="7264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/>
              <a:t>Applet exemplo: </a:t>
            </a:r>
          </a:p>
          <a:p>
            <a:pPr eaLnBrk="1" hangingPunct="1"/>
            <a:r>
              <a:rPr lang="en-US" sz="1800" b="1">
                <a:hlinkClick r:id="rId3"/>
              </a:rPr>
              <a:t>http://media.pearsoncmg.com/aw/aw_kurose_network_2/applets/queuing/queuing.html</a:t>
            </a:r>
            <a:endParaRPr lang="en-US" sz="1800" b="1"/>
          </a:p>
          <a:p>
            <a:pPr eaLnBrk="1" hangingPunct="1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4683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Camada de transporte</a:t>
            </a:r>
          </a:p>
        </p:txBody>
      </p:sp>
      <p:sp>
        <p:nvSpPr>
          <p:cNvPr id="84994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08426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Controle de fluxo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Problema produtor-consumidor</a:t>
            </a:r>
          </a:p>
          <a:p>
            <a:pPr eaLnBrk="1" hangingPunct="1"/>
            <a:endParaRPr lang="pt-BR">
              <a:latin typeface="Arial" charset="0"/>
              <a:cs typeface="ＭＳ Ｐゴシック" charset="0"/>
            </a:endParaRPr>
          </a:p>
        </p:txBody>
      </p:sp>
      <p:pic>
        <p:nvPicPr>
          <p:cNvPr id="8499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300" y="2684464"/>
            <a:ext cx="3746500" cy="291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TextBox 4"/>
          <p:cNvSpPr txBox="1">
            <a:spLocks noChangeArrowheads="1"/>
          </p:cNvSpPr>
          <p:nvPr/>
        </p:nvSpPr>
        <p:spPr bwMode="auto">
          <a:xfrm>
            <a:off x="7800975" y="5600700"/>
            <a:ext cx="1428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pt-BR" sz="1800"/>
              <a:t>Consumidor</a:t>
            </a:r>
          </a:p>
        </p:txBody>
      </p:sp>
      <p:pic>
        <p:nvPicPr>
          <p:cNvPr id="849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684464"/>
            <a:ext cx="2330450" cy="266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8" name="TextBox 6"/>
          <p:cNvSpPr txBox="1">
            <a:spLocks noChangeArrowheads="1"/>
          </p:cNvSpPr>
          <p:nvPr/>
        </p:nvSpPr>
        <p:spPr bwMode="auto">
          <a:xfrm>
            <a:off x="2887664" y="5753100"/>
            <a:ext cx="106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pt-BR" sz="1800"/>
              <a:t>Produtor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813300" y="3500439"/>
            <a:ext cx="2324100" cy="822325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8743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Organização</a:t>
            </a:r>
            <a:r>
              <a:rPr lang="en-US" dirty="0"/>
              <a:t> das </a:t>
            </a:r>
            <a:r>
              <a:rPr lang="en-US" dirty="0" err="1"/>
              <a:t>redes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modularizar</a:t>
            </a:r>
            <a:r>
              <a:rPr lang="en-US" dirty="0"/>
              <a:t> a </a:t>
            </a:r>
            <a:r>
              <a:rPr lang="en-US" dirty="0" err="1"/>
              <a:t>implementação</a:t>
            </a:r>
            <a:r>
              <a:rPr lang="en-US" dirty="0"/>
              <a:t> de </a:t>
            </a:r>
            <a:r>
              <a:rPr lang="en-US" dirty="0" err="1"/>
              <a:t>redes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Diminuir</a:t>
            </a:r>
            <a:r>
              <a:rPr lang="en-US" dirty="0"/>
              <a:t> </a:t>
            </a:r>
            <a:r>
              <a:rPr lang="en-US" dirty="0" err="1"/>
              <a:t>acoplamento</a:t>
            </a:r>
            <a:r>
              <a:rPr lang="en-US" dirty="0"/>
              <a:t> e </a:t>
            </a:r>
            <a:r>
              <a:rPr lang="en-US" dirty="0" err="1"/>
              <a:t>interdependência</a:t>
            </a:r>
            <a:r>
              <a:rPr lang="en-US" dirty="0"/>
              <a:t> entre </a:t>
            </a:r>
            <a:r>
              <a:rPr lang="en-US" dirty="0" err="1"/>
              <a:t>módulos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Solução</a:t>
            </a:r>
            <a:r>
              <a:rPr lang="en-US" dirty="0"/>
              <a:t>: “</a:t>
            </a:r>
            <a:r>
              <a:rPr lang="en-US" dirty="0" err="1"/>
              <a:t>pilha</a:t>
            </a:r>
            <a:r>
              <a:rPr lang="en-US" dirty="0"/>
              <a:t> de </a:t>
            </a:r>
            <a:r>
              <a:rPr lang="en-US" dirty="0" err="1"/>
              <a:t>protocolos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9008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Camada de transporte</a:t>
            </a:r>
          </a:p>
        </p:txBody>
      </p:sp>
      <p:sp>
        <p:nvSpPr>
          <p:cNvPr id="860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pt-BR" sz="2600">
                <a:latin typeface="Arial" charset="0"/>
                <a:cs typeface="ＭＳ Ｐゴシック" charset="0"/>
              </a:rPr>
              <a:t>Controle de erro</a:t>
            </a:r>
          </a:p>
          <a:p>
            <a:pPr lvl="1" eaLnBrk="1" hangingPunct="1">
              <a:lnSpc>
                <a:spcPct val="90000"/>
              </a:lnSpc>
            </a:pPr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Retransmissões</a:t>
            </a:r>
          </a:p>
          <a:p>
            <a:pPr eaLnBrk="1" hangingPunct="1">
              <a:lnSpc>
                <a:spcPct val="90000"/>
              </a:lnSpc>
            </a:pPr>
            <a:r>
              <a:rPr lang="pt-BR" sz="2600">
                <a:latin typeface="Arial" charset="0"/>
                <a:cs typeface="ＭＳ Ｐゴシック" charset="0"/>
              </a:rPr>
              <a:t>Reordenação</a:t>
            </a:r>
          </a:p>
          <a:p>
            <a:pPr lvl="1" eaLnBrk="1" hangingPunct="1">
              <a:lnSpc>
                <a:spcPct val="90000"/>
              </a:lnSpc>
            </a:pPr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Abstração de fluxo de dados</a:t>
            </a:r>
          </a:p>
          <a:p>
            <a:pPr lvl="1" eaLnBrk="1" hangingPunct="1">
              <a:lnSpc>
                <a:spcPct val="90000"/>
              </a:lnSpc>
            </a:pPr>
            <a:endParaRPr lang="pt-BR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pt-BR" sz="2600">
                <a:latin typeface="Arial" charset="0"/>
                <a:cs typeface="ＭＳ Ｐゴシック" charset="0"/>
              </a:rPr>
              <a:t>Nem todos os protocolos de transporte implementam TODOS esses serviços</a:t>
            </a:r>
          </a:p>
          <a:p>
            <a:pPr lvl="1" eaLnBrk="1" hangingPunct="1">
              <a:lnSpc>
                <a:spcPct val="90000"/>
              </a:lnSpc>
            </a:pPr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Porque não usar retransmissões?</a:t>
            </a:r>
          </a:p>
          <a:p>
            <a:pPr lvl="1" eaLnBrk="1" hangingPunct="1">
              <a:lnSpc>
                <a:spcPct val="90000"/>
              </a:lnSpc>
            </a:pPr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Porque não usar controle de fluxo e congestionamento?</a:t>
            </a:r>
          </a:p>
          <a:p>
            <a:pPr lvl="1" eaLnBrk="1" hangingPunct="1">
              <a:lnSpc>
                <a:spcPct val="90000"/>
              </a:lnSpc>
            </a:pPr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Porque prover um serviço sem conexões?</a:t>
            </a:r>
          </a:p>
        </p:txBody>
      </p:sp>
    </p:spTree>
    <p:extLst>
      <p:ext uri="{BB962C8B-B14F-4D97-AF65-F5344CB8AC3E}">
        <p14:creationId xmlns:p14="http://schemas.microsoft.com/office/powerpoint/2010/main" val="82951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Camada de seção</a:t>
            </a:r>
          </a:p>
        </p:txBody>
      </p:sp>
      <p:sp>
        <p:nvSpPr>
          <p:cNvPr id="870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Controla a seção do usuário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Autenticação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Permissões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Identificação</a:t>
            </a:r>
          </a:p>
          <a:p>
            <a:pPr lvl="1" eaLnBrk="1" hangingPunct="1"/>
            <a:endParaRPr lang="pt-BR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Exemplos de uso: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Sincronização de voz e vídeo em filmes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Operações de controle remoto</a:t>
            </a:r>
          </a:p>
          <a:p>
            <a:pPr eaLnBrk="1" hangingPunct="1">
              <a:buFontTx/>
              <a:buNone/>
            </a:pPr>
            <a:endParaRPr lang="pt-BR">
              <a:latin typeface="Arial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7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Camada de apresentação</a:t>
            </a:r>
          </a:p>
        </p:txBody>
      </p:sp>
      <p:sp>
        <p:nvSpPr>
          <p:cNvPr id="88066" name="Content Placeholder 2"/>
          <p:cNvSpPr>
            <a:spLocks noGrp="1"/>
          </p:cNvSpPr>
          <p:nvPr>
            <p:ph idx="1"/>
          </p:nvPr>
        </p:nvSpPr>
        <p:spPr>
          <a:xfrm>
            <a:off x="1981201" y="1515749"/>
            <a:ext cx="7237413" cy="411321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pt-BR" dirty="0">
                <a:latin typeface="Arial" charset="0"/>
                <a:cs typeface="ＭＳ Ｐゴシック" charset="0"/>
              </a:rPr>
              <a:t>Garante que o receptor e o transmissor se entendam</a:t>
            </a:r>
          </a:p>
          <a:p>
            <a:pPr lvl="1" eaLnBrk="1" hangingPunct="1"/>
            <a:r>
              <a:rPr lang="pt-BR" dirty="0">
                <a:latin typeface="Arial" charset="0"/>
                <a:ea typeface="ＭＳ Ｐゴシック" charset="0"/>
                <a:cs typeface="ＭＳ Ｐゴシック" charset="0"/>
              </a:rPr>
              <a:t>Mesma língua</a:t>
            </a:r>
          </a:p>
          <a:p>
            <a:pPr lvl="1" eaLnBrk="1" hangingPunct="1"/>
            <a:r>
              <a:rPr lang="pt-BR" dirty="0">
                <a:latin typeface="Arial" charset="0"/>
                <a:ea typeface="ＭＳ Ｐゴシック" charset="0"/>
                <a:cs typeface="ＭＳ Ｐゴシック" charset="0"/>
              </a:rPr>
              <a:t>Tradução</a:t>
            </a:r>
          </a:p>
          <a:p>
            <a:pPr lvl="1" eaLnBrk="1" hangingPunct="1"/>
            <a:endParaRPr lang="pt-BR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pt-BR" dirty="0">
                <a:latin typeface="Arial" charset="0"/>
                <a:cs typeface="ＭＳ Ｐゴシック" charset="0"/>
              </a:rPr>
              <a:t>Exemplos:</a:t>
            </a:r>
          </a:p>
          <a:p>
            <a:pPr lvl="1" eaLnBrk="1" hangingPunct="1"/>
            <a:r>
              <a:rPr lang="pt-BR" dirty="0">
                <a:latin typeface="Arial" charset="0"/>
                <a:ea typeface="ＭＳ Ｐゴシック" charset="0"/>
                <a:cs typeface="ＭＳ Ｐゴシック" charset="0"/>
              </a:rPr>
              <a:t>Big </a:t>
            </a:r>
            <a:r>
              <a:rPr lang="pt-BR" dirty="0" err="1">
                <a:latin typeface="Arial" charset="0"/>
                <a:ea typeface="ＭＳ Ｐゴシック" charset="0"/>
                <a:cs typeface="ＭＳ Ｐゴシック" charset="0"/>
              </a:rPr>
              <a:t>endian</a:t>
            </a:r>
            <a:r>
              <a:rPr lang="pt-BR" dirty="0">
                <a:latin typeface="Arial" charset="0"/>
                <a:ea typeface="ＭＳ Ｐゴシック" charset="0"/>
                <a:cs typeface="ＭＳ Ｐゴシック" charset="0"/>
              </a:rPr>
              <a:t> e </a:t>
            </a:r>
            <a:r>
              <a:rPr lang="pt-BR" dirty="0" err="1">
                <a:latin typeface="Arial" charset="0"/>
                <a:ea typeface="ＭＳ Ｐゴシック" charset="0"/>
                <a:cs typeface="ＭＳ Ｐゴシック" charset="0"/>
              </a:rPr>
              <a:t>little</a:t>
            </a:r>
            <a:r>
              <a:rPr lang="pt-BR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pt-BR" dirty="0" err="1">
                <a:latin typeface="Arial" charset="0"/>
                <a:ea typeface="ＭＳ Ｐゴシック" charset="0"/>
                <a:cs typeface="ＭＳ Ｐゴシック" charset="0"/>
              </a:rPr>
              <a:t>endian</a:t>
            </a:r>
            <a:endParaRPr lang="pt-BR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pt-BR" dirty="0">
                <a:latin typeface="Arial" charset="0"/>
                <a:ea typeface="ＭＳ Ｐゴシック" charset="0"/>
                <a:cs typeface="ＭＳ Ｐゴシック" charset="0"/>
              </a:rPr>
              <a:t>ASCII e Unicode</a:t>
            </a:r>
          </a:p>
          <a:p>
            <a:pPr lvl="1" eaLnBrk="1" hangingPunct="1"/>
            <a:endParaRPr lang="pt-BR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endParaRPr lang="pt-BR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806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2717800"/>
            <a:ext cx="3810000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198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Camada de apresentação: “</a:t>
            </a:r>
            <a:r>
              <a:rPr lang="en-US" altLang="ja-JP">
                <a:latin typeface="Arial" charset="0"/>
              </a:rPr>
              <a:t>Endianness</a:t>
            </a:r>
            <a:r>
              <a:rPr lang="en-US">
                <a:latin typeface="Arial" charset="0"/>
              </a:rPr>
              <a:t>”</a:t>
            </a:r>
          </a:p>
        </p:txBody>
      </p:sp>
      <p:sp>
        <p:nvSpPr>
          <p:cNvPr id="89090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Big Endian</a:t>
            </a:r>
          </a:p>
        </p:txBody>
      </p:sp>
      <p:pic>
        <p:nvPicPr>
          <p:cNvPr id="89091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68" b="-4768"/>
          <a:stretch>
            <a:fillRect/>
          </a:stretch>
        </p:blipFill>
        <p:spPr/>
      </p:pic>
      <p:sp>
        <p:nvSpPr>
          <p:cNvPr id="89092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Little Endian</a:t>
            </a:r>
          </a:p>
        </p:txBody>
      </p:sp>
      <p:pic>
        <p:nvPicPr>
          <p:cNvPr id="89093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46" b="-47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76992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Camadas</a:t>
            </a:r>
            <a:r>
              <a:rPr lang="en-US" dirty="0"/>
              <a:t> e </a:t>
            </a:r>
            <a:r>
              <a:rPr lang="en-US" dirty="0" err="1"/>
              <a:t>seus</a:t>
            </a:r>
            <a:r>
              <a:rPr lang="en-US" dirty="0"/>
              <a:t> “</a:t>
            </a:r>
            <a:r>
              <a:rPr lang="en-US" dirty="0" err="1"/>
              <a:t>problemas</a:t>
            </a:r>
            <a:r>
              <a:rPr lang="en-US" dirty="0"/>
              <a:t>”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Camada</a:t>
            </a:r>
            <a:r>
              <a:rPr lang="en-US" dirty="0"/>
              <a:t> </a:t>
            </a:r>
            <a:r>
              <a:rPr lang="en-US" dirty="0" err="1"/>
              <a:t>física</a:t>
            </a:r>
            <a:r>
              <a:rPr lang="en-US" dirty="0"/>
              <a:t>: “Como </a:t>
            </a:r>
            <a:r>
              <a:rPr lang="en-US" dirty="0" err="1"/>
              <a:t>codificar</a:t>
            </a:r>
            <a:r>
              <a:rPr lang="en-US" dirty="0"/>
              <a:t> bits </a:t>
            </a:r>
            <a:r>
              <a:rPr lang="en-US" dirty="0" err="1"/>
              <a:t>para</a:t>
            </a:r>
            <a:r>
              <a:rPr lang="en-US" dirty="0"/>
              <a:t> a </a:t>
            </a:r>
            <a:r>
              <a:rPr lang="en-US" dirty="0" err="1"/>
              <a:t>transmissão</a:t>
            </a:r>
            <a:r>
              <a:rPr lang="en-US" dirty="0"/>
              <a:t>?”</a:t>
            </a:r>
          </a:p>
          <a:p>
            <a:r>
              <a:rPr lang="en-US" dirty="0" err="1"/>
              <a:t>Camada</a:t>
            </a:r>
            <a:r>
              <a:rPr lang="en-US" dirty="0"/>
              <a:t> de enlace: “Como </a:t>
            </a:r>
            <a:r>
              <a:rPr lang="en-US" dirty="0" err="1"/>
              <a:t>interligar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computadores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rede</a:t>
            </a:r>
            <a:r>
              <a:rPr lang="en-US" dirty="0"/>
              <a:t> local?”</a:t>
            </a:r>
          </a:p>
          <a:p>
            <a:r>
              <a:rPr lang="en-US" dirty="0" err="1"/>
              <a:t>Camada</a:t>
            </a:r>
            <a:r>
              <a:rPr lang="en-US" dirty="0"/>
              <a:t> de </a:t>
            </a:r>
            <a:r>
              <a:rPr lang="en-US" dirty="0" err="1"/>
              <a:t>rede</a:t>
            </a:r>
            <a:r>
              <a:rPr lang="en-US" dirty="0"/>
              <a:t>: “Como </a:t>
            </a:r>
            <a:r>
              <a:rPr lang="en-US" dirty="0" err="1"/>
              <a:t>interligar</a:t>
            </a:r>
            <a:r>
              <a:rPr lang="en-US" dirty="0"/>
              <a:t> as </a:t>
            </a:r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locais</a:t>
            </a:r>
            <a:r>
              <a:rPr lang="en-US" dirty="0"/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4099371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Camadas</a:t>
            </a:r>
            <a:r>
              <a:rPr lang="en-US" dirty="0"/>
              <a:t> e </a:t>
            </a:r>
            <a:r>
              <a:rPr lang="en-US" dirty="0" err="1"/>
              <a:t>seus</a:t>
            </a:r>
            <a:r>
              <a:rPr lang="en-US" dirty="0"/>
              <a:t> “</a:t>
            </a:r>
            <a:r>
              <a:rPr lang="en-US" dirty="0" err="1"/>
              <a:t>problemas</a:t>
            </a:r>
            <a:r>
              <a:rPr lang="en-US"/>
              <a:t>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Camada</a:t>
            </a:r>
            <a:r>
              <a:rPr lang="en-US" dirty="0"/>
              <a:t> de </a:t>
            </a:r>
            <a:r>
              <a:rPr lang="en-US" dirty="0" err="1"/>
              <a:t>transporte</a:t>
            </a:r>
            <a:r>
              <a:rPr lang="en-US" dirty="0"/>
              <a:t>: “Como </a:t>
            </a:r>
            <a:r>
              <a:rPr lang="en-US" dirty="0" err="1"/>
              <a:t>garantir</a:t>
            </a:r>
            <a:r>
              <a:rPr lang="en-US" dirty="0"/>
              <a:t> a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segura</a:t>
            </a:r>
            <a:r>
              <a:rPr lang="en-US" dirty="0"/>
              <a:t> 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de um </a:t>
            </a:r>
            <a:r>
              <a:rPr lang="en-US" dirty="0" err="1"/>
              <a:t>fluxo</a:t>
            </a:r>
            <a:r>
              <a:rPr lang="en-US" dirty="0"/>
              <a:t> de dados?”</a:t>
            </a:r>
          </a:p>
          <a:p>
            <a:r>
              <a:rPr lang="en-US" dirty="0" err="1"/>
              <a:t>Camada</a:t>
            </a:r>
            <a:r>
              <a:rPr lang="en-US" dirty="0"/>
              <a:t> de </a:t>
            </a:r>
            <a:r>
              <a:rPr lang="en-US" dirty="0" err="1"/>
              <a:t>seção</a:t>
            </a:r>
            <a:r>
              <a:rPr lang="en-US" dirty="0"/>
              <a:t>: “Como </a:t>
            </a:r>
            <a:r>
              <a:rPr lang="en-US" dirty="0" err="1"/>
              <a:t>identificar</a:t>
            </a:r>
            <a:r>
              <a:rPr lang="en-US" dirty="0"/>
              <a:t> e </a:t>
            </a:r>
            <a:r>
              <a:rPr lang="en-US" dirty="0" err="1"/>
              <a:t>gerenciar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comunicação</a:t>
            </a:r>
            <a:r>
              <a:rPr lang="en-US" dirty="0"/>
              <a:t> </a:t>
            </a:r>
            <a:r>
              <a:rPr lang="en-US" dirty="0" err="1"/>
              <a:t>complexa</a:t>
            </a:r>
            <a:r>
              <a:rPr lang="en-US" dirty="0"/>
              <a:t>, </a:t>
            </a:r>
            <a:r>
              <a:rPr lang="en-US" dirty="0" err="1"/>
              <a:t>composta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múltiplos</a:t>
            </a:r>
            <a:r>
              <a:rPr lang="en-US" dirty="0"/>
              <a:t> </a:t>
            </a:r>
            <a:r>
              <a:rPr lang="en-US" dirty="0" err="1"/>
              <a:t>fluxos</a:t>
            </a:r>
            <a:r>
              <a:rPr lang="en-US" dirty="0"/>
              <a:t>?”</a:t>
            </a:r>
          </a:p>
          <a:p>
            <a:r>
              <a:rPr lang="en-US" dirty="0" err="1"/>
              <a:t>Camada</a:t>
            </a:r>
            <a:r>
              <a:rPr lang="en-US" dirty="0"/>
              <a:t> de </a:t>
            </a:r>
            <a:r>
              <a:rPr lang="en-US" dirty="0" err="1"/>
              <a:t>apresentação</a:t>
            </a:r>
            <a:r>
              <a:rPr lang="en-US" dirty="0"/>
              <a:t>: “Como </a:t>
            </a:r>
            <a:r>
              <a:rPr lang="en-US" dirty="0" err="1"/>
              <a:t>garantir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transmissor</a:t>
            </a:r>
            <a:r>
              <a:rPr lang="en-US" dirty="0"/>
              <a:t> e receptor </a:t>
            </a:r>
            <a:r>
              <a:rPr lang="en-US" dirty="0" err="1"/>
              <a:t>falam</a:t>
            </a:r>
            <a:r>
              <a:rPr lang="en-US" dirty="0"/>
              <a:t> a </a:t>
            </a:r>
            <a:r>
              <a:rPr lang="en-US" dirty="0" err="1"/>
              <a:t>mesma</a:t>
            </a:r>
            <a:r>
              <a:rPr lang="en-US" dirty="0"/>
              <a:t> lingua?”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407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Modelos de referência TCP/IP e OSI</a:t>
            </a:r>
          </a:p>
        </p:txBody>
      </p:sp>
      <p:pic>
        <p:nvPicPr>
          <p:cNvPr id="91138" name="Picture 4" descr="1-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3" y="1773239"/>
            <a:ext cx="7148512" cy="4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9695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/>
          <p:cNvSpPr>
            <a:spLocks noGrp="1" noChangeArrowheads="1"/>
          </p:cNvSpPr>
          <p:nvPr>
            <p:ph type="title"/>
          </p:nvPr>
        </p:nvSpPr>
        <p:spPr>
          <a:xfrm>
            <a:off x="2262189" y="184151"/>
            <a:ext cx="8023225" cy="1312863"/>
          </a:xfrm>
        </p:spPr>
        <p:txBody>
          <a:bodyPr vert="horz" lIns="91440" tIns="82080" rIns="91440" bIns="45720" rtlCol="0" anchor="ctr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>
                <a:latin typeface="Arial" charset="0"/>
              </a:rPr>
              <a:t>Arquitetura Internet</a:t>
            </a:r>
          </a:p>
        </p:txBody>
      </p:sp>
      <p:sp>
        <p:nvSpPr>
          <p:cNvPr id="92162" name="Rectangle 2"/>
          <p:cNvSpPr>
            <a:spLocks noGrp="1" noChangeArrowheads="1"/>
          </p:cNvSpPr>
          <p:nvPr>
            <p:ph idx="1"/>
          </p:nvPr>
        </p:nvSpPr>
        <p:spPr>
          <a:xfrm>
            <a:off x="2252396" y="1189708"/>
            <a:ext cx="8001000" cy="4445000"/>
          </a:xfrm>
        </p:spPr>
        <p:txBody>
          <a:bodyPr vert="horz" lIns="90000" tIns="53856" rIns="90000" bIns="46800" rtlCol="0">
            <a:normAutofit/>
          </a:bodyPr>
          <a:lstStyle/>
          <a:p>
            <a:pPr marL="341313" indent="-341313">
              <a:spcBef>
                <a:spcPts val="90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pt-BR" dirty="0">
                <a:latin typeface="Arial" charset="0"/>
              </a:rPr>
              <a:t>Da </a:t>
            </a:r>
            <a:r>
              <a:rPr lang="pt-BR" i="1" dirty="0">
                <a:latin typeface="Arial" charset="0"/>
              </a:rPr>
              <a:t>Internet </a:t>
            </a:r>
            <a:r>
              <a:rPr lang="pt-BR" i="1" dirty="0" err="1">
                <a:latin typeface="Arial" charset="0"/>
              </a:rPr>
              <a:t>Engineering</a:t>
            </a:r>
            <a:r>
              <a:rPr lang="pt-BR" i="1" dirty="0">
                <a:latin typeface="Arial" charset="0"/>
              </a:rPr>
              <a:t> </a:t>
            </a:r>
            <a:r>
              <a:rPr lang="pt-BR" i="1" dirty="0" err="1">
                <a:latin typeface="Arial" charset="0"/>
              </a:rPr>
              <a:t>Task</a:t>
            </a:r>
            <a:r>
              <a:rPr lang="pt-BR" i="1" dirty="0">
                <a:latin typeface="Arial" charset="0"/>
              </a:rPr>
              <a:t> Force</a:t>
            </a:r>
            <a:r>
              <a:rPr lang="pt-BR" dirty="0">
                <a:latin typeface="Arial" charset="0"/>
              </a:rPr>
              <a:t> (IETF)</a:t>
            </a:r>
          </a:p>
          <a:p>
            <a:pPr marL="741363" lvl="1" indent="-284163">
              <a:buFont typeface="Arial" charset="0"/>
              <a:buChar char="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pt-BR" dirty="0">
                <a:latin typeface="Arial" charset="0"/>
                <a:ea typeface="DejaVu Sans" charset="0"/>
                <a:cs typeface="DejaVu Sans" charset="0"/>
              </a:rPr>
              <a:t>Projeto e implantação em paralelo</a:t>
            </a:r>
          </a:p>
          <a:p>
            <a:pPr marL="741363" lvl="1" indent="-284163">
              <a:buFont typeface="Arial" charset="0"/>
              <a:buChar char="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pt-BR" dirty="0">
                <a:latin typeface="Arial" charset="0"/>
                <a:ea typeface="DejaVu Sans" charset="0"/>
                <a:cs typeface="DejaVu Sans" charset="0"/>
              </a:rPr>
              <a:t>Não obedece camadas exatamente</a:t>
            </a:r>
          </a:p>
          <a:p>
            <a:pPr marL="741363" lvl="1" indent="-284163">
              <a:buFont typeface="Arial" charset="0"/>
              <a:buChar char="°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pt-BR" dirty="0">
                <a:latin typeface="Arial" charset="0"/>
                <a:ea typeface="DejaVu Sans" charset="0"/>
                <a:cs typeface="DejaVu Sans" charset="0"/>
              </a:rPr>
              <a:t>Aplicações </a:t>
            </a:r>
            <a:r>
              <a:rPr lang="pt-BR" dirty="0" err="1">
                <a:latin typeface="Arial" charset="0"/>
                <a:ea typeface="DejaVu Sans" charset="0"/>
                <a:cs typeface="DejaVu Sans" charset="0"/>
              </a:rPr>
              <a:t>x</a:t>
            </a:r>
            <a:r>
              <a:rPr lang="pt-BR" dirty="0">
                <a:latin typeface="Arial" charset="0"/>
                <a:ea typeface="DejaVu Sans" charset="0"/>
                <a:cs typeface="DejaVu Sans" charset="0"/>
              </a:rPr>
              <a:t> protocolos de aplicação</a:t>
            </a:r>
          </a:p>
        </p:txBody>
      </p:sp>
      <p:grpSp>
        <p:nvGrpSpPr>
          <p:cNvPr id="92163" name="Group 3"/>
          <p:cNvGrpSpPr>
            <a:grpSpLocks/>
          </p:cNvGrpSpPr>
          <p:nvPr/>
        </p:nvGrpSpPr>
        <p:grpSpPr bwMode="auto">
          <a:xfrm>
            <a:off x="4198938" y="3870325"/>
            <a:ext cx="3448050" cy="2520950"/>
            <a:chOff x="1685" y="2432"/>
            <a:chExt cx="2172" cy="1584"/>
          </a:xfrm>
        </p:grpSpPr>
        <p:sp>
          <p:nvSpPr>
            <p:cNvPr id="41988" name="AutoShape 4"/>
            <p:cNvSpPr>
              <a:spLocks noChangeArrowheads="1"/>
            </p:cNvSpPr>
            <p:nvPr/>
          </p:nvSpPr>
          <p:spPr bwMode="auto">
            <a:xfrm>
              <a:off x="3079" y="3861"/>
              <a:ext cx="518" cy="29"/>
            </a:xfrm>
            <a:prstGeom prst="roundRect">
              <a:avLst>
                <a:gd name="adj" fmla="val 1921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19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1200" dirty="0">
                  <a:solidFill>
                    <a:srgbClr val="000000"/>
                  </a:solidFill>
                  <a:latin typeface="Myriad Roman" charset="0"/>
                  <a:cs typeface="Times New Roman" charset="0"/>
                </a:rPr>
                <a:t>■ ■ ■</a:t>
              </a:r>
            </a:p>
          </p:txBody>
        </p:sp>
        <p:sp>
          <p:nvSpPr>
            <p:cNvPr id="41989" name="Line 5"/>
            <p:cNvSpPr>
              <a:spLocks noChangeShapeType="1"/>
            </p:cNvSpPr>
            <p:nvPr/>
          </p:nvSpPr>
          <p:spPr bwMode="auto">
            <a:xfrm>
              <a:off x="1882" y="2703"/>
              <a:ext cx="289" cy="205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1990" name="Line 6"/>
            <p:cNvSpPr>
              <a:spLocks noChangeShapeType="1"/>
            </p:cNvSpPr>
            <p:nvPr/>
          </p:nvSpPr>
          <p:spPr bwMode="auto">
            <a:xfrm flipH="1">
              <a:off x="2313" y="2703"/>
              <a:ext cx="141" cy="20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1991" name="Line 7"/>
            <p:cNvSpPr>
              <a:spLocks noChangeShapeType="1"/>
            </p:cNvSpPr>
            <p:nvPr/>
          </p:nvSpPr>
          <p:spPr bwMode="auto">
            <a:xfrm>
              <a:off x="3022" y="2700"/>
              <a:ext cx="210" cy="198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1992" name="Line 8"/>
            <p:cNvSpPr>
              <a:spLocks noChangeShapeType="1"/>
            </p:cNvSpPr>
            <p:nvPr/>
          </p:nvSpPr>
          <p:spPr bwMode="auto">
            <a:xfrm flipH="1">
              <a:off x="3360" y="2700"/>
              <a:ext cx="237" cy="198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1993" name="Line 9"/>
            <p:cNvSpPr>
              <a:spLocks noChangeShapeType="1"/>
            </p:cNvSpPr>
            <p:nvPr/>
          </p:nvSpPr>
          <p:spPr bwMode="auto">
            <a:xfrm>
              <a:off x="2253" y="3118"/>
              <a:ext cx="386" cy="195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1994" name="Line 10"/>
            <p:cNvSpPr>
              <a:spLocks noChangeShapeType="1"/>
            </p:cNvSpPr>
            <p:nvPr/>
          </p:nvSpPr>
          <p:spPr bwMode="auto">
            <a:xfrm flipH="1">
              <a:off x="2866" y="3118"/>
              <a:ext cx="398" cy="195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1995" name="Line 11"/>
            <p:cNvSpPr>
              <a:spLocks noChangeShapeType="1"/>
            </p:cNvSpPr>
            <p:nvPr/>
          </p:nvSpPr>
          <p:spPr bwMode="auto">
            <a:xfrm flipH="1">
              <a:off x="2030" y="3530"/>
              <a:ext cx="602" cy="215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1996" name="Line 12"/>
            <p:cNvSpPr>
              <a:spLocks noChangeShapeType="1"/>
            </p:cNvSpPr>
            <p:nvPr/>
          </p:nvSpPr>
          <p:spPr bwMode="auto">
            <a:xfrm flipH="1">
              <a:off x="2699" y="3530"/>
              <a:ext cx="58" cy="215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1997" name="Line 13"/>
            <p:cNvSpPr>
              <a:spLocks noChangeShapeType="1"/>
            </p:cNvSpPr>
            <p:nvPr/>
          </p:nvSpPr>
          <p:spPr bwMode="auto">
            <a:xfrm flipH="1" flipV="1">
              <a:off x="2884" y="3529"/>
              <a:ext cx="752" cy="21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1998" name="AutoShape 14"/>
            <p:cNvSpPr>
              <a:spLocks noChangeArrowheads="1"/>
            </p:cNvSpPr>
            <p:nvPr/>
          </p:nvSpPr>
          <p:spPr bwMode="auto">
            <a:xfrm>
              <a:off x="1685" y="2497"/>
              <a:ext cx="392" cy="205"/>
            </a:xfrm>
            <a:prstGeom prst="roundRect">
              <a:avLst>
                <a:gd name="adj" fmla="val 481"/>
              </a:avLst>
            </a:pr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1999" name="Freeform 15"/>
            <p:cNvSpPr>
              <a:spLocks noChangeArrowheads="1"/>
            </p:cNvSpPr>
            <p:nvPr/>
          </p:nvSpPr>
          <p:spPr bwMode="auto">
            <a:xfrm>
              <a:off x="2079" y="2432"/>
              <a:ext cx="67" cy="270"/>
            </a:xfrm>
            <a:custGeom>
              <a:avLst/>
              <a:gdLst>
                <a:gd name="T0" fmla="*/ 299 w 300"/>
                <a:gd name="T1" fmla="*/ 0 h 1197"/>
                <a:gd name="T2" fmla="*/ 299 w 300"/>
                <a:gd name="T3" fmla="*/ 907 h 1197"/>
                <a:gd name="T4" fmla="*/ 0 w 300"/>
                <a:gd name="T5" fmla="*/ 1196 h 1197"/>
                <a:gd name="T6" fmla="*/ 0 w 300"/>
                <a:gd name="T7" fmla="*/ 285 h 1197"/>
                <a:gd name="T8" fmla="*/ 299 w 300"/>
                <a:gd name="T9" fmla="*/ 0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1197">
                  <a:moveTo>
                    <a:pt x="299" y="0"/>
                  </a:moveTo>
                  <a:lnTo>
                    <a:pt x="299" y="907"/>
                  </a:lnTo>
                  <a:lnTo>
                    <a:pt x="0" y="1196"/>
                  </a:lnTo>
                  <a:lnTo>
                    <a:pt x="0" y="285"/>
                  </a:lnTo>
                  <a:lnTo>
                    <a:pt x="299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00" name="Freeform 16"/>
            <p:cNvSpPr>
              <a:spLocks noChangeArrowheads="1"/>
            </p:cNvSpPr>
            <p:nvPr/>
          </p:nvSpPr>
          <p:spPr bwMode="auto">
            <a:xfrm>
              <a:off x="1685" y="2432"/>
              <a:ext cx="460" cy="64"/>
            </a:xfrm>
            <a:custGeom>
              <a:avLst/>
              <a:gdLst>
                <a:gd name="T0" fmla="*/ 0 w 2034"/>
                <a:gd name="T1" fmla="*/ 287 h 288"/>
                <a:gd name="T2" fmla="*/ 298 w 2034"/>
                <a:gd name="T3" fmla="*/ 0 h 288"/>
                <a:gd name="T4" fmla="*/ 2033 w 2034"/>
                <a:gd name="T5" fmla="*/ 0 h 288"/>
                <a:gd name="T6" fmla="*/ 1734 w 2034"/>
                <a:gd name="T7" fmla="*/ 287 h 288"/>
                <a:gd name="T8" fmla="*/ 0 w 2034"/>
                <a:gd name="T9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4" h="288">
                  <a:moveTo>
                    <a:pt x="0" y="287"/>
                  </a:moveTo>
                  <a:lnTo>
                    <a:pt x="298" y="0"/>
                  </a:lnTo>
                  <a:lnTo>
                    <a:pt x="2033" y="0"/>
                  </a:lnTo>
                  <a:lnTo>
                    <a:pt x="1734" y="287"/>
                  </a:lnTo>
                  <a:lnTo>
                    <a:pt x="0" y="287"/>
                  </a:lnTo>
                </a:path>
              </a:pathLst>
            </a:custGeom>
            <a:solidFill>
              <a:srgbClr val="6666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01" name="AutoShape 17"/>
            <p:cNvSpPr>
              <a:spLocks noChangeArrowheads="1"/>
            </p:cNvSpPr>
            <p:nvPr/>
          </p:nvSpPr>
          <p:spPr bwMode="auto">
            <a:xfrm>
              <a:off x="1778" y="2546"/>
              <a:ext cx="193" cy="131"/>
            </a:xfrm>
            <a:prstGeom prst="roundRect">
              <a:avLst>
                <a:gd name="adj" fmla="val 778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19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pt-BR" sz="1200">
                  <a:solidFill>
                    <a:srgbClr val="000000"/>
                  </a:solidFill>
                  <a:latin typeface="Myriad Roman" charset="0"/>
                </a:rPr>
                <a:t>FTP</a:t>
              </a:r>
            </a:p>
          </p:txBody>
        </p:sp>
        <p:sp>
          <p:nvSpPr>
            <p:cNvPr id="42002" name="AutoShape 18"/>
            <p:cNvSpPr>
              <a:spLocks noChangeArrowheads="1"/>
            </p:cNvSpPr>
            <p:nvPr/>
          </p:nvSpPr>
          <p:spPr bwMode="auto">
            <a:xfrm>
              <a:off x="2021" y="2967"/>
              <a:ext cx="392" cy="208"/>
            </a:xfrm>
            <a:prstGeom prst="roundRect">
              <a:avLst>
                <a:gd name="adj" fmla="val 477"/>
              </a:avLst>
            </a:pr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03" name="Freeform 19"/>
            <p:cNvSpPr>
              <a:spLocks noChangeArrowheads="1"/>
            </p:cNvSpPr>
            <p:nvPr/>
          </p:nvSpPr>
          <p:spPr bwMode="auto">
            <a:xfrm>
              <a:off x="2415" y="2901"/>
              <a:ext cx="67" cy="275"/>
            </a:xfrm>
            <a:custGeom>
              <a:avLst/>
              <a:gdLst>
                <a:gd name="T0" fmla="*/ 298 w 299"/>
                <a:gd name="T1" fmla="*/ 0 h 1215"/>
                <a:gd name="T2" fmla="*/ 298 w 299"/>
                <a:gd name="T3" fmla="*/ 927 h 1215"/>
                <a:gd name="T4" fmla="*/ 0 w 299"/>
                <a:gd name="T5" fmla="*/ 1214 h 1215"/>
                <a:gd name="T6" fmla="*/ 0 w 299"/>
                <a:gd name="T7" fmla="*/ 291 h 1215"/>
                <a:gd name="T8" fmla="*/ 298 w 299"/>
                <a:gd name="T9" fmla="*/ 0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1215">
                  <a:moveTo>
                    <a:pt x="298" y="0"/>
                  </a:moveTo>
                  <a:lnTo>
                    <a:pt x="298" y="927"/>
                  </a:lnTo>
                  <a:lnTo>
                    <a:pt x="0" y="1214"/>
                  </a:lnTo>
                  <a:lnTo>
                    <a:pt x="0" y="291"/>
                  </a:lnTo>
                  <a:lnTo>
                    <a:pt x="298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04" name="Freeform 20"/>
            <p:cNvSpPr>
              <a:spLocks noChangeArrowheads="1"/>
            </p:cNvSpPr>
            <p:nvPr/>
          </p:nvSpPr>
          <p:spPr bwMode="auto">
            <a:xfrm>
              <a:off x="2021" y="2901"/>
              <a:ext cx="460" cy="66"/>
            </a:xfrm>
            <a:custGeom>
              <a:avLst/>
              <a:gdLst>
                <a:gd name="T0" fmla="*/ 0 w 2033"/>
                <a:gd name="T1" fmla="*/ 293 h 294"/>
                <a:gd name="T2" fmla="*/ 314 w 2033"/>
                <a:gd name="T3" fmla="*/ 0 h 294"/>
                <a:gd name="T4" fmla="*/ 2032 w 2033"/>
                <a:gd name="T5" fmla="*/ 0 h 294"/>
                <a:gd name="T6" fmla="*/ 1734 w 2033"/>
                <a:gd name="T7" fmla="*/ 293 h 294"/>
                <a:gd name="T8" fmla="*/ 0 w 2033"/>
                <a:gd name="T9" fmla="*/ 29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3" h="294">
                  <a:moveTo>
                    <a:pt x="0" y="293"/>
                  </a:moveTo>
                  <a:lnTo>
                    <a:pt x="314" y="0"/>
                  </a:lnTo>
                  <a:lnTo>
                    <a:pt x="2032" y="0"/>
                  </a:lnTo>
                  <a:lnTo>
                    <a:pt x="1734" y="293"/>
                  </a:lnTo>
                  <a:lnTo>
                    <a:pt x="0" y="293"/>
                  </a:lnTo>
                </a:path>
              </a:pathLst>
            </a:custGeom>
            <a:solidFill>
              <a:srgbClr val="6666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05" name="AutoShape 21"/>
            <p:cNvSpPr>
              <a:spLocks noChangeArrowheads="1"/>
            </p:cNvSpPr>
            <p:nvPr/>
          </p:nvSpPr>
          <p:spPr bwMode="auto">
            <a:xfrm>
              <a:off x="2107" y="3016"/>
              <a:ext cx="205" cy="132"/>
            </a:xfrm>
            <a:prstGeom prst="roundRect">
              <a:avLst>
                <a:gd name="adj" fmla="val 769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19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pt-BR" sz="1200">
                  <a:solidFill>
                    <a:srgbClr val="000000"/>
                  </a:solidFill>
                  <a:latin typeface="Myriad Roman" charset="0"/>
                </a:rPr>
                <a:t>TCP</a:t>
              </a:r>
            </a:p>
          </p:txBody>
        </p:sp>
        <p:sp>
          <p:nvSpPr>
            <p:cNvPr id="42006" name="AutoShape 22"/>
            <p:cNvSpPr>
              <a:spLocks noChangeArrowheads="1"/>
            </p:cNvSpPr>
            <p:nvPr/>
          </p:nvSpPr>
          <p:spPr bwMode="auto">
            <a:xfrm>
              <a:off x="3036" y="2960"/>
              <a:ext cx="392" cy="206"/>
            </a:xfrm>
            <a:prstGeom prst="roundRect">
              <a:avLst>
                <a:gd name="adj" fmla="val 481"/>
              </a:avLst>
            </a:pr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07" name="Freeform 23"/>
            <p:cNvSpPr>
              <a:spLocks noChangeArrowheads="1"/>
            </p:cNvSpPr>
            <p:nvPr/>
          </p:nvSpPr>
          <p:spPr bwMode="auto">
            <a:xfrm>
              <a:off x="3429" y="2895"/>
              <a:ext cx="68" cy="271"/>
            </a:xfrm>
            <a:custGeom>
              <a:avLst/>
              <a:gdLst>
                <a:gd name="T0" fmla="*/ 303 w 304"/>
                <a:gd name="T1" fmla="*/ 0 h 1198"/>
                <a:gd name="T2" fmla="*/ 303 w 304"/>
                <a:gd name="T3" fmla="*/ 907 h 1198"/>
                <a:gd name="T4" fmla="*/ 0 w 304"/>
                <a:gd name="T5" fmla="*/ 1197 h 1198"/>
                <a:gd name="T6" fmla="*/ 0 w 304"/>
                <a:gd name="T7" fmla="*/ 286 h 1198"/>
                <a:gd name="T8" fmla="*/ 303 w 304"/>
                <a:gd name="T9" fmla="*/ 0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1198">
                  <a:moveTo>
                    <a:pt x="303" y="0"/>
                  </a:moveTo>
                  <a:lnTo>
                    <a:pt x="303" y="907"/>
                  </a:lnTo>
                  <a:lnTo>
                    <a:pt x="0" y="1197"/>
                  </a:lnTo>
                  <a:lnTo>
                    <a:pt x="0" y="286"/>
                  </a:lnTo>
                  <a:lnTo>
                    <a:pt x="303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08" name="Freeform 24"/>
            <p:cNvSpPr>
              <a:spLocks noChangeArrowheads="1"/>
            </p:cNvSpPr>
            <p:nvPr/>
          </p:nvSpPr>
          <p:spPr bwMode="auto">
            <a:xfrm>
              <a:off x="3036" y="2895"/>
              <a:ext cx="461" cy="64"/>
            </a:xfrm>
            <a:custGeom>
              <a:avLst/>
              <a:gdLst>
                <a:gd name="T0" fmla="*/ 0 w 2037"/>
                <a:gd name="T1" fmla="*/ 286 h 287"/>
                <a:gd name="T2" fmla="*/ 318 w 2037"/>
                <a:gd name="T3" fmla="*/ 0 h 287"/>
                <a:gd name="T4" fmla="*/ 2036 w 2037"/>
                <a:gd name="T5" fmla="*/ 0 h 287"/>
                <a:gd name="T6" fmla="*/ 1733 w 2037"/>
                <a:gd name="T7" fmla="*/ 286 h 287"/>
                <a:gd name="T8" fmla="*/ 0 w 2037"/>
                <a:gd name="T9" fmla="*/ 28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7" h="287">
                  <a:moveTo>
                    <a:pt x="0" y="286"/>
                  </a:moveTo>
                  <a:lnTo>
                    <a:pt x="318" y="0"/>
                  </a:lnTo>
                  <a:lnTo>
                    <a:pt x="2036" y="0"/>
                  </a:lnTo>
                  <a:lnTo>
                    <a:pt x="1733" y="286"/>
                  </a:lnTo>
                  <a:lnTo>
                    <a:pt x="0" y="286"/>
                  </a:lnTo>
                </a:path>
              </a:pathLst>
            </a:custGeom>
            <a:solidFill>
              <a:srgbClr val="6666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09" name="AutoShape 25"/>
            <p:cNvSpPr>
              <a:spLocks noChangeArrowheads="1"/>
            </p:cNvSpPr>
            <p:nvPr/>
          </p:nvSpPr>
          <p:spPr bwMode="auto">
            <a:xfrm>
              <a:off x="3114" y="3005"/>
              <a:ext cx="225" cy="132"/>
            </a:xfrm>
            <a:prstGeom prst="roundRect">
              <a:avLst>
                <a:gd name="adj" fmla="val 769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19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pt-BR" sz="1200">
                  <a:solidFill>
                    <a:srgbClr val="000000"/>
                  </a:solidFill>
                  <a:latin typeface="Myriad Roman" charset="0"/>
                </a:rPr>
                <a:t>UDP</a:t>
              </a:r>
            </a:p>
          </p:txBody>
        </p:sp>
        <p:sp>
          <p:nvSpPr>
            <p:cNvPr id="42010" name="AutoShape 26"/>
            <p:cNvSpPr>
              <a:spLocks noChangeArrowheads="1"/>
            </p:cNvSpPr>
            <p:nvPr/>
          </p:nvSpPr>
          <p:spPr bwMode="auto">
            <a:xfrm>
              <a:off x="2529" y="3348"/>
              <a:ext cx="391" cy="205"/>
            </a:xfrm>
            <a:prstGeom prst="roundRect">
              <a:avLst>
                <a:gd name="adj" fmla="val 481"/>
              </a:avLst>
            </a:pr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11" name="Freeform 27"/>
            <p:cNvSpPr>
              <a:spLocks noChangeArrowheads="1"/>
            </p:cNvSpPr>
            <p:nvPr/>
          </p:nvSpPr>
          <p:spPr bwMode="auto">
            <a:xfrm>
              <a:off x="2921" y="3282"/>
              <a:ext cx="68" cy="271"/>
            </a:xfrm>
            <a:custGeom>
              <a:avLst/>
              <a:gdLst>
                <a:gd name="T0" fmla="*/ 303 w 304"/>
                <a:gd name="T1" fmla="*/ 0 h 1198"/>
                <a:gd name="T2" fmla="*/ 303 w 304"/>
                <a:gd name="T3" fmla="*/ 911 h 1198"/>
                <a:gd name="T4" fmla="*/ 0 w 304"/>
                <a:gd name="T5" fmla="*/ 1197 h 1198"/>
                <a:gd name="T6" fmla="*/ 0 w 304"/>
                <a:gd name="T7" fmla="*/ 290 h 1198"/>
                <a:gd name="T8" fmla="*/ 303 w 304"/>
                <a:gd name="T9" fmla="*/ 0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1198">
                  <a:moveTo>
                    <a:pt x="303" y="0"/>
                  </a:moveTo>
                  <a:lnTo>
                    <a:pt x="303" y="911"/>
                  </a:lnTo>
                  <a:lnTo>
                    <a:pt x="0" y="1197"/>
                  </a:lnTo>
                  <a:lnTo>
                    <a:pt x="0" y="290"/>
                  </a:lnTo>
                  <a:lnTo>
                    <a:pt x="303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12" name="Freeform 28"/>
            <p:cNvSpPr>
              <a:spLocks noChangeArrowheads="1"/>
            </p:cNvSpPr>
            <p:nvPr/>
          </p:nvSpPr>
          <p:spPr bwMode="auto">
            <a:xfrm>
              <a:off x="2529" y="3282"/>
              <a:ext cx="460" cy="65"/>
            </a:xfrm>
            <a:custGeom>
              <a:avLst/>
              <a:gdLst>
                <a:gd name="T0" fmla="*/ 0 w 2033"/>
                <a:gd name="T1" fmla="*/ 291 h 292"/>
                <a:gd name="T2" fmla="*/ 298 w 2033"/>
                <a:gd name="T3" fmla="*/ 0 h 292"/>
                <a:gd name="T4" fmla="*/ 2032 w 2033"/>
                <a:gd name="T5" fmla="*/ 0 h 292"/>
                <a:gd name="T6" fmla="*/ 1729 w 2033"/>
                <a:gd name="T7" fmla="*/ 291 h 292"/>
                <a:gd name="T8" fmla="*/ 0 w 2033"/>
                <a:gd name="T9" fmla="*/ 291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3" h="292">
                  <a:moveTo>
                    <a:pt x="0" y="291"/>
                  </a:moveTo>
                  <a:lnTo>
                    <a:pt x="298" y="0"/>
                  </a:lnTo>
                  <a:lnTo>
                    <a:pt x="2032" y="0"/>
                  </a:lnTo>
                  <a:lnTo>
                    <a:pt x="1729" y="291"/>
                  </a:lnTo>
                  <a:lnTo>
                    <a:pt x="0" y="291"/>
                  </a:lnTo>
                </a:path>
              </a:pathLst>
            </a:custGeom>
            <a:solidFill>
              <a:srgbClr val="6666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13" name="AutoShape 29"/>
            <p:cNvSpPr>
              <a:spLocks noChangeArrowheads="1"/>
            </p:cNvSpPr>
            <p:nvPr/>
          </p:nvSpPr>
          <p:spPr bwMode="auto">
            <a:xfrm>
              <a:off x="2672" y="3396"/>
              <a:ext cx="99" cy="132"/>
            </a:xfrm>
            <a:prstGeom prst="roundRect">
              <a:avLst>
                <a:gd name="adj" fmla="val 100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19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pt-BR" sz="1200">
                  <a:solidFill>
                    <a:srgbClr val="000000"/>
                  </a:solidFill>
                  <a:latin typeface="Myriad Roman" charset="0"/>
                </a:rPr>
                <a:t>IP</a:t>
              </a:r>
            </a:p>
          </p:txBody>
        </p:sp>
        <p:sp>
          <p:nvSpPr>
            <p:cNvPr id="42014" name="AutoShape 30"/>
            <p:cNvSpPr>
              <a:spLocks noChangeArrowheads="1"/>
            </p:cNvSpPr>
            <p:nvPr/>
          </p:nvSpPr>
          <p:spPr bwMode="auto">
            <a:xfrm>
              <a:off x="1789" y="3811"/>
              <a:ext cx="392" cy="205"/>
            </a:xfrm>
            <a:prstGeom prst="roundRect">
              <a:avLst>
                <a:gd name="adj" fmla="val 481"/>
              </a:avLst>
            </a:pr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15" name="Freeform 31"/>
            <p:cNvSpPr>
              <a:spLocks noChangeArrowheads="1"/>
            </p:cNvSpPr>
            <p:nvPr/>
          </p:nvSpPr>
          <p:spPr bwMode="auto">
            <a:xfrm>
              <a:off x="2182" y="3746"/>
              <a:ext cx="67" cy="270"/>
            </a:xfrm>
            <a:custGeom>
              <a:avLst/>
              <a:gdLst>
                <a:gd name="T0" fmla="*/ 299 w 300"/>
                <a:gd name="T1" fmla="*/ 0 h 1195"/>
                <a:gd name="T2" fmla="*/ 299 w 300"/>
                <a:gd name="T3" fmla="*/ 909 h 1195"/>
                <a:gd name="T4" fmla="*/ 0 w 300"/>
                <a:gd name="T5" fmla="*/ 1194 h 1195"/>
                <a:gd name="T6" fmla="*/ 0 w 300"/>
                <a:gd name="T7" fmla="*/ 288 h 1195"/>
                <a:gd name="T8" fmla="*/ 299 w 300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1195">
                  <a:moveTo>
                    <a:pt x="299" y="0"/>
                  </a:moveTo>
                  <a:lnTo>
                    <a:pt x="299" y="909"/>
                  </a:lnTo>
                  <a:lnTo>
                    <a:pt x="0" y="1194"/>
                  </a:lnTo>
                  <a:lnTo>
                    <a:pt x="0" y="288"/>
                  </a:lnTo>
                  <a:lnTo>
                    <a:pt x="299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16" name="Freeform 32"/>
            <p:cNvSpPr>
              <a:spLocks noChangeArrowheads="1"/>
            </p:cNvSpPr>
            <p:nvPr/>
          </p:nvSpPr>
          <p:spPr bwMode="auto">
            <a:xfrm>
              <a:off x="1789" y="3746"/>
              <a:ext cx="460" cy="64"/>
            </a:xfrm>
            <a:custGeom>
              <a:avLst/>
              <a:gdLst>
                <a:gd name="T0" fmla="*/ 0 w 2033"/>
                <a:gd name="T1" fmla="*/ 287 h 288"/>
                <a:gd name="T2" fmla="*/ 296 w 2033"/>
                <a:gd name="T3" fmla="*/ 0 h 288"/>
                <a:gd name="T4" fmla="*/ 2032 w 2033"/>
                <a:gd name="T5" fmla="*/ 0 h 288"/>
                <a:gd name="T6" fmla="*/ 1734 w 2033"/>
                <a:gd name="T7" fmla="*/ 287 h 288"/>
                <a:gd name="T8" fmla="*/ 0 w 2033"/>
                <a:gd name="T9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3" h="288">
                  <a:moveTo>
                    <a:pt x="0" y="287"/>
                  </a:moveTo>
                  <a:lnTo>
                    <a:pt x="296" y="0"/>
                  </a:lnTo>
                  <a:lnTo>
                    <a:pt x="2032" y="0"/>
                  </a:lnTo>
                  <a:lnTo>
                    <a:pt x="1734" y="287"/>
                  </a:lnTo>
                  <a:lnTo>
                    <a:pt x="0" y="287"/>
                  </a:lnTo>
                </a:path>
              </a:pathLst>
            </a:custGeom>
            <a:solidFill>
              <a:srgbClr val="6666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17" name="AutoShape 33"/>
            <p:cNvSpPr>
              <a:spLocks noChangeArrowheads="1"/>
            </p:cNvSpPr>
            <p:nvPr/>
          </p:nvSpPr>
          <p:spPr bwMode="auto">
            <a:xfrm>
              <a:off x="1838" y="3856"/>
              <a:ext cx="218" cy="129"/>
            </a:xfrm>
            <a:prstGeom prst="roundRect">
              <a:avLst>
                <a:gd name="adj" fmla="val 769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19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pt-BR" sz="1200">
                  <a:solidFill>
                    <a:srgbClr val="000000"/>
                  </a:solidFill>
                  <a:latin typeface="Myriad Roman" charset="0"/>
                </a:rPr>
                <a:t>NET</a:t>
              </a:r>
            </a:p>
          </p:txBody>
        </p:sp>
        <p:sp>
          <p:nvSpPr>
            <p:cNvPr id="42018" name="AutoShape 34"/>
            <p:cNvSpPr>
              <a:spLocks noChangeArrowheads="1"/>
            </p:cNvSpPr>
            <p:nvPr/>
          </p:nvSpPr>
          <p:spPr bwMode="auto">
            <a:xfrm>
              <a:off x="2081" y="3910"/>
              <a:ext cx="40" cy="95"/>
            </a:xfrm>
            <a:prstGeom prst="roundRect">
              <a:avLst>
                <a:gd name="adj" fmla="val 250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19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pt-BR" sz="1200">
                  <a:solidFill>
                    <a:srgbClr val="000000"/>
                  </a:solidFill>
                  <a:latin typeface="Myriad Roman" charset="0"/>
                </a:rPr>
                <a:t>1</a:t>
              </a:r>
            </a:p>
          </p:txBody>
        </p:sp>
        <p:sp>
          <p:nvSpPr>
            <p:cNvPr id="42019" name="AutoShape 35"/>
            <p:cNvSpPr>
              <a:spLocks noChangeArrowheads="1"/>
            </p:cNvSpPr>
            <p:nvPr/>
          </p:nvSpPr>
          <p:spPr bwMode="auto">
            <a:xfrm>
              <a:off x="2457" y="3811"/>
              <a:ext cx="392" cy="205"/>
            </a:xfrm>
            <a:prstGeom prst="roundRect">
              <a:avLst>
                <a:gd name="adj" fmla="val 481"/>
              </a:avLst>
            </a:pr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20" name="Freeform 36"/>
            <p:cNvSpPr>
              <a:spLocks noChangeArrowheads="1"/>
            </p:cNvSpPr>
            <p:nvPr/>
          </p:nvSpPr>
          <p:spPr bwMode="auto">
            <a:xfrm>
              <a:off x="2850" y="3746"/>
              <a:ext cx="68" cy="270"/>
            </a:xfrm>
            <a:custGeom>
              <a:avLst/>
              <a:gdLst>
                <a:gd name="T0" fmla="*/ 303 w 304"/>
                <a:gd name="T1" fmla="*/ 0 h 1195"/>
                <a:gd name="T2" fmla="*/ 303 w 304"/>
                <a:gd name="T3" fmla="*/ 909 h 1195"/>
                <a:gd name="T4" fmla="*/ 0 w 304"/>
                <a:gd name="T5" fmla="*/ 1194 h 1195"/>
                <a:gd name="T6" fmla="*/ 0 w 304"/>
                <a:gd name="T7" fmla="*/ 288 h 1195"/>
                <a:gd name="T8" fmla="*/ 303 w 304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1195">
                  <a:moveTo>
                    <a:pt x="303" y="0"/>
                  </a:moveTo>
                  <a:lnTo>
                    <a:pt x="303" y="909"/>
                  </a:lnTo>
                  <a:lnTo>
                    <a:pt x="0" y="1194"/>
                  </a:lnTo>
                  <a:lnTo>
                    <a:pt x="0" y="288"/>
                  </a:lnTo>
                  <a:lnTo>
                    <a:pt x="303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21" name="Freeform 37"/>
            <p:cNvSpPr>
              <a:spLocks noChangeArrowheads="1"/>
            </p:cNvSpPr>
            <p:nvPr/>
          </p:nvSpPr>
          <p:spPr bwMode="auto">
            <a:xfrm>
              <a:off x="2457" y="3746"/>
              <a:ext cx="461" cy="64"/>
            </a:xfrm>
            <a:custGeom>
              <a:avLst/>
              <a:gdLst>
                <a:gd name="T0" fmla="*/ 0 w 2037"/>
                <a:gd name="T1" fmla="*/ 287 h 288"/>
                <a:gd name="T2" fmla="*/ 302 w 2037"/>
                <a:gd name="T3" fmla="*/ 0 h 288"/>
                <a:gd name="T4" fmla="*/ 2036 w 2037"/>
                <a:gd name="T5" fmla="*/ 0 h 288"/>
                <a:gd name="T6" fmla="*/ 1733 w 2037"/>
                <a:gd name="T7" fmla="*/ 287 h 288"/>
                <a:gd name="T8" fmla="*/ 0 w 2037"/>
                <a:gd name="T9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7" h="288">
                  <a:moveTo>
                    <a:pt x="0" y="287"/>
                  </a:moveTo>
                  <a:lnTo>
                    <a:pt x="302" y="0"/>
                  </a:lnTo>
                  <a:lnTo>
                    <a:pt x="2036" y="0"/>
                  </a:lnTo>
                  <a:lnTo>
                    <a:pt x="1733" y="287"/>
                  </a:lnTo>
                  <a:lnTo>
                    <a:pt x="0" y="287"/>
                  </a:lnTo>
                </a:path>
              </a:pathLst>
            </a:custGeom>
            <a:solidFill>
              <a:srgbClr val="6666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22" name="AutoShape 38"/>
            <p:cNvSpPr>
              <a:spLocks noChangeArrowheads="1"/>
            </p:cNvSpPr>
            <p:nvPr/>
          </p:nvSpPr>
          <p:spPr bwMode="auto">
            <a:xfrm>
              <a:off x="2507" y="3856"/>
              <a:ext cx="218" cy="129"/>
            </a:xfrm>
            <a:prstGeom prst="roundRect">
              <a:avLst>
                <a:gd name="adj" fmla="val 769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19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pt-BR" sz="1200">
                  <a:solidFill>
                    <a:srgbClr val="000000"/>
                  </a:solidFill>
                  <a:latin typeface="Myriad Roman" charset="0"/>
                </a:rPr>
                <a:t>NET</a:t>
              </a:r>
            </a:p>
          </p:txBody>
        </p:sp>
        <p:sp>
          <p:nvSpPr>
            <p:cNvPr id="42023" name="AutoShape 39"/>
            <p:cNvSpPr>
              <a:spLocks noChangeArrowheads="1"/>
            </p:cNvSpPr>
            <p:nvPr/>
          </p:nvSpPr>
          <p:spPr bwMode="auto">
            <a:xfrm>
              <a:off x="2747" y="3910"/>
              <a:ext cx="40" cy="95"/>
            </a:xfrm>
            <a:prstGeom prst="roundRect">
              <a:avLst>
                <a:gd name="adj" fmla="val 250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19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pt-BR" sz="1200">
                  <a:solidFill>
                    <a:srgbClr val="000000"/>
                  </a:solidFill>
                  <a:latin typeface="Myriad Roman" charset="0"/>
                </a:rPr>
                <a:t>2</a:t>
              </a:r>
            </a:p>
          </p:txBody>
        </p:sp>
        <p:sp>
          <p:nvSpPr>
            <p:cNvPr id="42024" name="AutoShape 40"/>
            <p:cNvSpPr>
              <a:spLocks noChangeArrowheads="1"/>
            </p:cNvSpPr>
            <p:nvPr/>
          </p:nvSpPr>
          <p:spPr bwMode="auto">
            <a:xfrm>
              <a:off x="3375" y="3811"/>
              <a:ext cx="392" cy="205"/>
            </a:xfrm>
            <a:prstGeom prst="roundRect">
              <a:avLst>
                <a:gd name="adj" fmla="val 481"/>
              </a:avLst>
            </a:pr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25" name="Freeform 41"/>
            <p:cNvSpPr>
              <a:spLocks noChangeArrowheads="1"/>
            </p:cNvSpPr>
            <p:nvPr/>
          </p:nvSpPr>
          <p:spPr bwMode="auto">
            <a:xfrm>
              <a:off x="3768" y="3746"/>
              <a:ext cx="68" cy="270"/>
            </a:xfrm>
            <a:custGeom>
              <a:avLst/>
              <a:gdLst>
                <a:gd name="T0" fmla="*/ 303 w 304"/>
                <a:gd name="T1" fmla="*/ 0 h 1195"/>
                <a:gd name="T2" fmla="*/ 303 w 304"/>
                <a:gd name="T3" fmla="*/ 909 h 1195"/>
                <a:gd name="T4" fmla="*/ 0 w 304"/>
                <a:gd name="T5" fmla="*/ 1194 h 1195"/>
                <a:gd name="T6" fmla="*/ 0 w 304"/>
                <a:gd name="T7" fmla="*/ 288 h 1195"/>
                <a:gd name="T8" fmla="*/ 303 w 304"/>
                <a:gd name="T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1195">
                  <a:moveTo>
                    <a:pt x="303" y="0"/>
                  </a:moveTo>
                  <a:lnTo>
                    <a:pt x="303" y="909"/>
                  </a:lnTo>
                  <a:lnTo>
                    <a:pt x="0" y="1194"/>
                  </a:lnTo>
                  <a:lnTo>
                    <a:pt x="0" y="288"/>
                  </a:lnTo>
                  <a:lnTo>
                    <a:pt x="303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26" name="Freeform 42"/>
            <p:cNvSpPr>
              <a:spLocks noChangeArrowheads="1"/>
            </p:cNvSpPr>
            <p:nvPr/>
          </p:nvSpPr>
          <p:spPr bwMode="auto">
            <a:xfrm>
              <a:off x="3375" y="3746"/>
              <a:ext cx="461" cy="64"/>
            </a:xfrm>
            <a:custGeom>
              <a:avLst/>
              <a:gdLst>
                <a:gd name="T0" fmla="*/ 0 w 2038"/>
                <a:gd name="T1" fmla="*/ 287 h 288"/>
                <a:gd name="T2" fmla="*/ 303 w 2038"/>
                <a:gd name="T3" fmla="*/ 0 h 288"/>
                <a:gd name="T4" fmla="*/ 2037 w 2038"/>
                <a:gd name="T5" fmla="*/ 0 h 288"/>
                <a:gd name="T6" fmla="*/ 1734 w 2038"/>
                <a:gd name="T7" fmla="*/ 287 h 288"/>
                <a:gd name="T8" fmla="*/ 0 w 2038"/>
                <a:gd name="T9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288">
                  <a:moveTo>
                    <a:pt x="0" y="287"/>
                  </a:moveTo>
                  <a:lnTo>
                    <a:pt x="303" y="0"/>
                  </a:lnTo>
                  <a:lnTo>
                    <a:pt x="2037" y="0"/>
                  </a:lnTo>
                  <a:lnTo>
                    <a:pt x="1734" y="287"/>
                  </a:lnTo>
                  <a:lnTo>
                    <a:pt x="0" y="287"/>
                  </a:lnTo>
                </a:path>
              </a:pathLst>
            </a:custGeom>
            <a:solidFill>
              <a:srgbClr val="6666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27" name="AutoShape 43"/>
            <p:cNvSpPr>
              <a:spLocks noChangeArrowheads="1"/>
            </p:cNvSpPr>
            <p:nvPr/>
          </p:nvSpPr>
          <p:spPr bwMode="auto">
            <a:xfrm>
              <a:off x="3426" y="3856"/>
              <a:ext cx="218" cy="129"/>
            </a:xfrm>
            <a:prstGeom prst="roundRect">
              <a:avLst>
                <a:gd name="adj" fmla="val 769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19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pt-BR" sz="1200">
                  <a:solidFill>
                    <a:srgbClr val="000000"/>
                  </a:solidFill>
                  <a:latin typeface="Myriad Roman" charset="0"/>
                </a:rPr>
                <a:t>NET</a:t>
              </a:r>
            </a:p>
          </p:txBody>
        </p:sp>
        <p:sp>
          <p:nvSpPr>
            <p:cNvPr id="42028" name="AutoShape 44"/>
            <p:cNvSpPr>
              <a:spLocks noChangeArrowheads="1"/>
            </p:cNvSpPr>
            <p:nvPr/>
          </p:nvSpPr>
          <p:spPr bwMode="auto">
            <a:xfrm>
              <a:off x="3669" y="3910"/>
              <a:ext cx="40" cy="95"/>
            </a:xfrm>
            <a:prstGeom prst="roundRect">
              <a:avLst>
                <a:gd name="adj" fmla="val 250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19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pt-BR" sz="1200">
                  <a:solidFill>
                    <a:srgbClr val="000000"/>
                  </a:solidFill>
                  <a:latin typeface="Myriad Roman" charset="0"/>
                </a:rPr>
                <a:t>n</a:t>
              </a:r>
            </a:p>
          </p:txBody>
        </p:sp>
        <p:sp>
          <p:nvSpPr>
            <p:cNvPr id="42029" name="Freeform 45"/>
            <p:cNvSpPr>
              <a:spLocks noChangeArrowheads="1"/>
            </p:cNvSpPr>
            <p:nvPr/>
          </p:nvSpPr>
          <p:spPr bwMode="auto">
            <a:xfrm>
              <a:off x="2646" y="2432"/>
              <a:ext cx="68" cy="270"/>
            </a:xfrm>
            <a:custGeom>
              <a:avLst/>
              <a:gdLst>
                <a:gd name="T0" fmla="*/ 304 w 305"/>
                <a:gd name="T1" fmla="*/ 0 h 1197"/>
                <a:gd name="T2" fmla="*/ 304 w 305"/>
                <a:gd name="T3" fmla="*/ 907 h 1197"/>
                <a:gd name="T4" fmla="*/ 0 w 305"/>
                <a:gd name="T5" fmla="*/ 1196 h 1197"/>
                <a:gd name="T6" fmla="*/ 0 w 305"/>
                <a:gd name="T7" fmla="*/ 285 h 1197"/>
                <a:gd name="T8" fmla="*/ 304 w 305"/>
                <a:gd name="T9" fmla="*/ 0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1197">
                  <a:moveTo>
                    <a:pt x="304" y="0"/>
                  </a:moveTo>
                  <a:lnTo>
                    <a:pt x="304" y="907"/>
                  </a:lnTo>
                  <a:lnTo>
                    <a:pt x="0" y="1196"/>
                  </a:lnTo>
                  <a:lnTo>
                    <a:pt x="0" y="285"/>
                  </a:lnTo>
                  <a:lnTo>
                    <a:pt x="304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30" name="AutoShape 46"/>
            <p:cNvSpPr>
              <a:spLocks noChangeArrowheads="1"/>
            </p:cNvSpPr>
            <p:nvPr/>
          </p:nvSpPr>
          <p:spPr bwMode="auto">
            <a:xfrm>
              <a:off x="2253" y="2497"/>
              <a:ext cx="392" cy="205"/>
            </a:xfrm>
            <a:prstGeom prst="roundRect">
              <a:avLst>
                <a:gd name="adj" fmla="val 481"/>
              </a:avLst>
            </a:pr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31" name="Freeform 47"/>
            <p:cNvSpPr>
              <a:spLocks noChangeArrowheads="1"/>
            </p:cNvSpPr>
            <p:nvPr/>
          </p:nvSpPr>
          <p:spPr bwMode="auto">
            <a:xfrm>
              <a:off x="2253" y="2432"/>
              <a:ext cx="461" cy="64"/>
            </a:xfrm>
            <a:custGeom>
              <a:avLst/>
              <a:gdLst>
                <a:gd name="T0" fmla="*/ 0 w 2039"/>
                <a:gd name="T1" fmla="*/ 287 h 288"/>
                <a:gd name="T2" fmla="*/ 315 w 2039"/>
                <a:gd name="T3" fmla="*/ 0 h 288"/>
                <a:gd name="T4" fmla="*/ 2038 w 2039"/>
                <a:gd name="T5" fmla="*/ 0 h 288"/>
                <a:gd name="T6" fmla="*/ 1734 w 2039"/>
                <a:gd name="T7" fmla="*/ 287 h 288"/>
                <a:gd name="T8" fmla="*/ 0 w 2039"/>
                <a:gd name="T9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9" h="288">
                  <a:moveTo>
                    <a:pt x="0" y="287"/>
                  </a:moveTo>
                  <a:lnTo>
                    <a:pt x="315" y="0"/>
                  </a:lnTo>
                  <a:lnTo>
                    <a:pt x="2038" y="0"/>
                  </a:lnTo>
                  <a:lnTo>
                    <a:pt x="1734" y="287"/>
                  </a:lnTo>
                  <a:lnTo>
                    <a:pt x="0" y="287"/>
                  </a:lnTo>
                </a:path>
              </a:pathLst>
            </a:custGeom>
            <a:solidFill>
              <a:srgbClr val="6666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32" name="AutoShape 48"/>
            <p:cNvSpPr>
              <a:spLocks noChangeArrowheads="1"/>
            </p:cNvSpPr>
            <p:nvPr/>
          </p:nvSpPr>
          <p:spPr bwMode="auto">
            <a:xfrm>
              <a:off x="2292" y="2546"/>
              <a:ext cx="281" cy="131"/>
            </a:xfrm>
            <a:prstGeom prst="roundRect">
              <a:avLst>
                <a:gd name="adj" fmla="val 778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19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pt-BR" sz="1200">
                  <a:solidFill>
                    <a:srgbClr val="000000"/>
                  </a:solidFill>
                  <a:latin typeface="Myriad Roman" charset="0"/>
                </a:rPr>
                <a:t>HTTP</a:t>
              </a:r>
            </a:p>
          </p:txBody>
        </p:sp>
        <p:sp>
          <p:nvSpPr>
            <p:cNvPr id="42033" name="Freeform 49"/>
            <p:cNvSpPr>
              <a:spLocks noChangeArrowheads="1"/>
            </p:cNvSpPr>
            <p:nvPr/>
          </p:nvSpPr>
          <p:spPr bwMode="auto">
            <a:xfrm>
              <a:off x="3219" y="2432"/>
              <a:ext cx="67" cy="270"/>
            </a:xfrm>
            <a:custGeom>
              <a:avLst/>
              <a:gdLst>
                <a:gd name="T0" fmla="*/ 298 w 299"/>
                <a:gd name="T1" fmla="*/ 0 h 1197"/>
                <a:gd name="T2" fmla="*/ 298 w 299"/>
                <a:gd name="T3" fmla="*/ 907 h 1197"/>
                <a:gd name="T4" fmla="*/ 0 w 299"/>
                <a:gd name="T5" fmla="*/ 1196 h 1197"/>
                <a:gd name="T6" fmla="*/ 0 w 299"/>
                <a:gd name="T7" fmla="*/ 285 h 1197"/>
                <a:gd name="T8" fmla="*/ 298 w 299"/>
                <a:gd name="T9" fmla="*/ 0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1197">
                  <a:moveTo>
                    <a:pt x="298" y="0"/>
                  </a:moveTo>
                  <a:lnTo>
                    <a:pt x="298" y="907"/>
                  </a:lnTo>
                  <a:lnTo>
                    <a:pt x="0" y="1196"/>
                  </a:lnTo>
                  <a:lnTo>
                    <a:pt x="0" y="285"/>
                  </a:lnTo>
                  <a:lnTo>
                    <a:pt x="298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34" name="AutoShape 50"/>
            <p:cNvSpPr>
              <a:spLocks noChangeArrowheads="1"/>
            </p:cNvSpPr>
            <p:nvPr/>
          </p:nvSpPr>
          <p:spPr bwMode="auto">
            <a:xfrm>
              <a:off x="2825" y="2497"/>
              <a:ext cx="392" cy="205"/>
            </a:xfrm>
            <a:prstGeom prst="roundRect">
              <a:avLst>
                <a:gd name="adj" fmla="val 481"/>
              </a:avLst>
            </a:pr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35" name="Freeform 51"/>
            <p:cNvSpPr>
              <a:spLocks noChangeArrowheads="1"/>
            </p:cNvSpPr>
            <p:nvPr/>
          </p:nvSpPr>
          <p:spPr bwMode="auto">
            <a:xfrm>
              <a:off x="2825" y="2432"/>
              <a:ext cx="460" cy="64"/>
            </a:xfrm>
            <a:custGeom>
              <a:avLst/>
              <a:gdLst>
                <a:gd name="T0" fmla="*/ 0 w 2033"/>
                <a:gd name="T1" fmla="*/ 287 h 288"/>
                <a:gd name="T2" fmla="*/ 298 w 2033"/>
                <a:gd name="T3" fmla="*/ 0 h 288"/>
                <a:gd name="T4" fmla="*/ 2032 w 2033"/>
                <a:gd name="T5" fmla="*/ 0 h 288"/>
                <a:gd name="T6" fmla="*/ 1734 w 2033"/>
                <a:gd name="T7" fmla="*/ 287 h 288"/>
                <a:gd name="T8" fmla="*/ 0 w 2033"/>
                <a:gd name="T9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3" h="288">
                  <a:moveTo>
                    <a:pt x="0" y="287"/>
                  </a:moveTo>
                  <a:lnTo>
                    <a:pt x="298" y="0"/>
                  </a:lnTo>
                  <a:lnTo>
                    <a:pt x="2032" y="0"/>
                  </a:lnTo>
                  <a:lnTo>
                    <a:pt x="1734" y="287"/>
                  </a:lnTo>
                  <a:lnTo>
                    <a:pt x="0" y="287"/>
                  </a:lnTo>
                </a:path>
              </a:pathLst>
            </a:custGeom>
            <a:solidFill>
              <a:srgbClr val="6666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36" name="AutoShape 52"/>
            <p:cNvSpPr>
              <a:spLocks noChangeArrowheads="1"/>
            </p:cNvSpPr>
            <p:nvPr/>
          </p:nvSpPr>
          <p:spPr bwMode="auto">
            <a:xfrm>
              <a:off x="2932" y="2546"/>
              <a:ext cx="163" cy="131"/>
            </a:xfrm>
            <a:prstGeom prst="roundRect">
              <a:avLst>
                <a:gd name="adj" fmla="val 778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19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pt-BR" sz="1200">
                  <a:solidFill>
                    <a:srgbClr val="000000"/>
                  </a:solidFill>
                  <a:latin typeface="Myriad Roman" charset="0"/>
                </a:rPr>
                <a:t>NV</a:t>
              </a:r>
            </a:p>
          </p:txBody>
        </p:sp>
        <p:sp>
          <p:nvSpPr>
            <p:cNvPr id="42037" name="AutoShape 53"/>
            <p:cNvSpPr>
              <a:spLocks noChangeArrowheads="1"/>
            </p:cNvSpPr>
            <p:nvPr/>
          </p:nvSpPr>
          <p:spPr bwMode="auto">
            <a:xfrm>
              <a:off x="3397" y="2497"/>
              <a:ext cx="392" cy="205"/>
            </a:xfrm>
            <a:prstGeom prst="roundRect">
              <a:avLst>
                <a:gd name="adj" fmla="val 481"/>
              </a:avLst>
            </a:pr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38" name="Freeform 54"/>
            <p:cNvSpPr>
              <a:spLocks noChangeArrowheads="1"/>
            </p:cNvSpPr>
            <p:nvPr/>
          </p:nvSpPr>
          <p:spPr bwMode="auto">
            <a:xfrm>
              <a:off x="3790" y="2432"/>
              <a:ext cx="67" cy="270"/>
            </a:xfrm>
            <a:custGeom>
              <a:avLst/>
              <a:gdLst>
                <a:gd name="T0" fmla="*/ 298 w 299"/>
                <a:gd name="T1" fmla="*/ 0 h 1197"/>
                <a:gd name="T2" fmla="*/ 298 w 299"/>
                <a:gd name="T3" fmla="*/ 907 h 1197"/>
                <a:gd name="T4" fmla="*/ 0 w 299"/>
                <a:gd name="T5" fmla="*/ 1196 h 1197"/>
                <a:gd name="T6" fmla="*/ 0 w 299"/>
                <a:gd name="T7" fmla="*/ 285 h 1197"/>
                <a:gd name="T8" fmla="*/ 298 w 299"/>
                <a:gd name="T9" fmla="*/ 0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1197">
                  <a:moveTo>
                    <a:pt x="298" y="0"/>
                  </a:moveTo>
                  <a:lnTo>
                    <a:pt x="298" y="907"/>
                  </a:lnTo>
                  <a:lnTo>
                    <a:pt x="0" y="1196"/>
                  </a:lnTo>
                  <a:lnTo>
                    <a:pt x="0" y="285"/>
                  </a:lnTo>
                  <a:lnTo>
                    <a:pt x="298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39" name="Freeform 55"/>
            <p:cNvSpPr>
              <a:spLocks noChangeArrowheads="1"/>
            </p:cNvSpPr>
            <p:nvPr/>
          </p:nvSpPr>
          <p:spPr bwMode="auto">
            <a:xfrm>
              <a:off x="3397" y="2432"/>
              <a:ext cx="460" cy="64"/>
            </a:xfrm>
            <a:custGeom>
              <a:avLst/>
              <a:gdLst>
                <a:gd name="T0" fmla="*/ 0 w 2034"/>
                <a:gd name="T1" fmla="*/ 287 h 288"/>
                <a:gd name="T2" fmla="*/ 299 w 2034"/>
                <a:gd name="T3" fmla="*/ 0 h 288"/>
                <a:gd name="T4" fmla="*/ 2033 w 2034"/>
                <a:gd name="T5" fmla="*/ 0 h 288"/>
                <a:gd name="T6" fmla="*/ 1735 w 2034"/>
                <a:gd name="T7" fmla="*/ 287 h 288"/>
                <a:gd name="T8" fmla="*/ 0 w 2034"/>
                <a:gd name="T9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4" h="288">
                  <a:moveTo>
                    <a:pt x="0" y="287"/>
                  </a:moveTo>
                  <a:lnTo>
                    <a:pt x="299" y="0"/>
                  </a:lnTo>
                  <a:lnTo>
                    <a:pt x="2033" y="0"/>
                  </a:lnTo>
                  <a:lnTo>
                    <a:pt x="1735" y="287"/>
                  </a:lnTo>
                  <a:lnTo>
                    <a:pt x="0" y="287"/>
                  </a:lnTo>
                </a:path>
              </a:pathLst>
            </a:custGeom>
            <a:solidFill>
              <a:srgbClr val="6666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42040" name="AutoShape 56"/>
            <p:cNvSpPr>
              <a:spLocks noChangeArrowheads="1"/>
            </p:cNvSpPr>
            <p:nvPr/>
          </p:nvSpPr>
          <p:spPr bwMode="auto">
            <a:xfrm>
              <a:off x="3450" y="2546"/>
              <a:ext cx="262" cy="131"/>
            </a:xfrm>
            <a:prstGeom prst="roundRect">
              <a:avLst>
                <a:gd name="adj" fmla="val 778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19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pt-BR" sz="1200">
                  <a:solidFill>
                    <a:srgbClr val="000000"/>
                  </a:solidFill>
                  <a:latin typeface="Myriad Roman" charset="0"/>
                </a:rPr>
                <a:t>TFTP</a:t>
              </a:r>
            </a:p>
          </p:txBody>
        </p:sp>
      </p:grpSp>
      <p:grpSp>
        <p:nvGrpSpPr>
          <p:cNvPr id="92164" name="Group 57"/>
          <p:cNvGrpSpPr>
            <a:grpSpLocks/>
          </p:cNvGrpSpPr>
          <p:nvPr/>
        </p:nvGrpSpPr>
        <p:grpSpPr bwMode="auto">
          <a:xfrm>
            <a:off x="9667875" y="6286501"/>
            <a:ext cx="496888" cy="434975"/>
            <a:chOff x="5130" y="3950"/>
            <a:chExt cx="313" cy="273"/>
          </a:xfrm>
        </p:grpSpPr>
        <p:sp>
          <p:nvSpPr>
            <p:cNvPr id="42042" name="Freeform 58"/>
            <p:cNvSpPr>
              <a:spLocks noChangeArrowheads="1"/>
            </p:cNvSpPr>
            <p:nvPr/>
          </p:nvSpPr>
          <p:spPr bwMode="auto">
            <a:xfrm>
              <a:off x="5215" y="4051"/>
              <a:ext cx="142" cy="104"/>
            </a:xfrm>
            <a:custGeom>
              <a:avLst/>
              <a:gdLst>
                <a:gd name="T0" fmla="*/ 241 w 631"/>
                <a:gd name="T1" fmla="*/ 434 h 449"/>
                <a:gd name="T2" fmla="*/ 197 w 631"/>
                <a:gd name="T3" fmla="*/ 439 h 449"/>
                <a:gd name="T4" fmla="*/ 159 w 631"/>
                <a:gd name="T5" fmla="*/ 422 h 449"/>
                <a:gd name="T6" fmla="*/ 133 w 631"/>
                <a:gd name="T7" fmla="*/ 393 h 449"/>
                <a:gd name="T8" fmla="*/ 126 w 631"/>
                <a:gd name="T9" fmla="*/ 365 h 449"/>
                <a:gd name="T10" fmla="*/ 105 w 631"/>
                <a:gd name="T11" fmla="*/ 373 h 449"/>
                <a:gd name="T12" fmla="*/ 71 w 631"/>
                <a:gd name="T13" fmla="*/ 371 h 449"/>
                <a:gd name="T14" fmla="*/ 49 w 631"/>
                <a:gd name="T15" fmla="*/ 354 h 449"/>
                <a:gd name="T16" fmla="*/ 40 w 631"/>
                <a:gd name="T17" fmla="*/ 328 h 449"/>
                <a:gd name="T18" fmla="*/ 46 w 631"/>
                <a:gd name="T19" fmla="*/ 303 h 449"/>
                <a:gd name="T20" fmla="*/ 15 w 631"/>
                <a:gd name="T21" fmla="*/ 278 h 449"/>
                <a:gd name="T22" fmla="*/ 2 w 631"/>
                <a:gd name="T23" fmla="*/ 240 h 449"/>
                <a:gd name="T24" fmla="*/ 0 w 631"/>
                <a:gd name="T25" fmla="*/ 211 h 449"/>
                <a:gd name="T26" fmla="*/ 13 w 631"/>
                <a:gd name="T27" fmla="*/ 170 h 449"/>
                <a:gd name="T28" fmla="*/ 43 w 631"/>
                <a:gd name="T29" fmla="*/ 144 h 449"/>
                <a:gd name="T30" fmla="*/ 37 w 631"/>
                <a:gd name="T31" fmla="*/ 119 h 449"/>
                <a:gd name="T32" fmla="*/ 46 w 631"/>
                <a:gd name="T33" fmla="*/ 93 h 449"/>
                <a:gd name="T34" fmla="*/ 68 w 631"/>
                <a:gd name="T35" fmla="*/ 76 h 449"/>
                <a:gd name="T36" fmla="*/ 101 w 631"/>
                <a:gd name="T37" fmla="*/ 74 h 449"/>
                <a:gd name="T38" fmla="*/ 123 w 631"/>
                <a:gd name="T39" fmla="*/ 82 h 449"/>
                <a:gd name="T40" fmla="*/ 129 w 631"/>
                <a:gd name="T41" fmla="*/ 53 h 449"/>
                <a:gd name="T42" fmla="*/ 156 w 631"/>
                <a:gd name="T43" fmla="*/ 25 h 449"/>
                <a:gd name="T44" fmla="*/ 194 w 631"/>
                <a:gd name="T45" fmla="*/ 8 h 449"/>
                <a:gd name="T46" fmla="*/ 238 w 631"/>
                <a:gd name="T47" fmla="*/ 12 h 449"/>
                <a:gd name="T48" fmla="*/ 273 w 631"/>
                <a:gd name="T49" fmla="*/ 25 h 449"/>
                <a:gd name="T50" fmla="*/ 291 w 631"/>
                <a:gd name="T51" fmla="*/ 4 h 449"/>
                <a:gd name="T52" fmla="*/ 315 w 631"/>
                <a:gd name="T53" fmla="*/ 0 h 449"/>
                <a:gd name="T54" fmla="*/ 343 w 631"/>
                <a:gd name="T55" fmla="*/ 7 h 449"/>
                <a:gd name="T56" fmla="*/ 357 w 631"/>
                <a:gd name="T57" fmla="*/ 29 h 449"/>
                <a:gd name="T58" fmla="*/ 391 w 631"/>
                <a:gd name="T59" fmla="*/ 13 h 449"/>
                <a:gd name="T60" fmla="*/ 436 w 631"/>
                <a:gd name="T61" fmla="*/ 9 h 449"/>
                <a:gd name="T62" fmla="*/ 474 w 631"/>
                <a:gd name="T63" fmla="*/ 26 h 449"/>
                <a:gd name="T64" fmla="*/ 501 w 631"/>
                <a:gd name="T65" fmla="*/ 54 h 449"/>
                <a:gd name="T66" fmla="*/ 507 w 631"/>
                <a:gd name="T67" fmla="*/ 82 h 449"/>
                <a:gd name="T68" fmla="*/ 529 w 631"/>
                <a:gd name="T69" fmla="*/ 75 h 449"/>
                <a:gd name="T70" fmla="*/ 563 w 631"/>
                <a:gd name="T71" fmla="*/ 77 h 449"/>
                <a:gd name="T72" fmla="*/ 584 w 631"/>
                <a:gd name="T73" fmla="*/ 94 h 449"/>
                <a:gd name="T74" fmla="*/ 593 w 631"/>
                <a:gd name="T75" fmla="*/ 119 h 449"/>
                <a:gd name="T76" fmla="*/ 587 w 631"/>
                <a:gd name="T77" fmla="*/ 144 h 449"/>
                <a:gd name="T78" fmla="*/ 617 w 631"/>
                <a:gd name="T79" fmla="*/ 171 h 449"/>
                <a:gd name="T80" fmla="*/ 630 w 631"/>
                <a:gd name="T81" fmla="*/ 211 h 449"/>
                <a:gd name="T82" fmla="*/ 629 w 631"/>
                <a:gd name="T83" fmla="*/ 243 h 449"/>
                <a:gd name="T84" fmla="*/ 614 w 631"/>
                <a:gd name="T85" fmla="*/ 279 h 449"/>
                <a:gd name="T86" fmla="*/ 590 w 631"/>
                <a:gd name="T87" fmla="*/ 304 h 449"/>
                <a:gd name="T88" fmla="*/ 595 w 631"/>
                <a:gd name="T89" fmla="*/ 335 h 449"/>
                <a:gd name="T90" fmla="*/ 583 w 631"/>
                <a:gd name="T91" fmla="*/ 360 h 449"/>
                <a:gd name="T92" fmla="*/ 559 w 631"/>
                <a:gd name="T93" fmla="*/ 374 h 449"/>
                <a:gd name="T94" fmla="*/ 523 w 631"/>
                <a:gd name="T95" fmla="*/ 371 h 449"/>
                <a:gd name="T96" fmla="*/ 511 w 631"/>
                <a:gd name="T97" fmla="*/ 370 h 449"/>
                <a:gd name="T98" fmla="*/ 500 w 631"/>
                <a:gd name="T99" fmla="*/ 400 h 449"/>
                <a:gd name="T100" fmla="*/ 468 w 631"/>
                <a:gd name="T101" fmla="*/ 428 h 449"/>
                <a:gd name="T102" fmla="*/ 429 w 631"/>
                <a:gd name="T103" fmla="*/ 441 h 449"/>
                <a:gd name="T104" fmla="*/ 381 w 631"/>
                <a:gd name="T105" fmla="*/ 430 h 449"/>
                <a:gd name="T106" fmla="*/ 358 w 631"/>
                <a:gd name="T107" fmla="*/ 427 h 449"/>
                <a:gd name="T108" fmla="*/ 337 w 631"/>
                <a:gd name="T109" fmla="*/ 445 h 449"/>
                <a:gd name="T110" fmla="*/ 311 w 631"/>
                <a:gd name="T111" fmla="*/ 447 h 449"/>
                <a:gd name="T112" fmla="*/ 287 w 631"/>
                <a:gd name="T113" fmla="*/ 438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1" h="449">
                  <a:moveTo>
                    <a:pt x="276" y="418"/>
                  </a:moveTo>
                  <a:lnTo>
                    <a:pt x="276" y="418"/>
                  </a:lnTo>
                  <a:lnTo>
                    <a:pt x="267" y="424"/>
                  </a:lnTo>
                  <a:lnTo>
                    <a:pt x="256" y="429"/>
                  </a:lnTo>
                  <a:lnTo>
                    <a:pt x="241" y="434"/>
                  </a:lnTo>
                  <a:lnTo>
                    <a:pt x="233" y="437"/>
                  </a:lnTo>
                  <a:lnTo>
                    <a:pt x="225" y="439"/>
                  </a:lnTo>
                  <a:lnTo>
                    <a:pt x="216" y="440"/>
                  </a:lnTo>
                  <a:lnTo>
                    <a:pt x="207" y="440"/>
                  </a:lnTo>
                  <a:lnTo>
                    <a:pt x="197" y="439"/>
                  </a:lnTo>
                  <a:lnTo>
                    <a:pt x="187" y="437"/>
                  </a:lnTo>
                  <a:lnTo>
                    <a:pt x="178" y="433"/>
                  </a:lnTo>
                  <a:lnTo>
                    <a:pt x="168" y="428"/>
                  </a:lnTo>
                  <a:lnTo>
                    <a:pt x="168" y="428"/>
                  </a:lnTo>
                  <a:lnTo>
                    <a:pt x="159" y="422"/>
                  </a:lnTo>
                  <a:lnTo>
                    <a:pt x="151" y="416"/>
                  </a:lnTo>
                  <a:lnTo>
                    <a:pt x="145" y="410"/>
                  </a:lnTo>
                  <a:lnTo>
                    <a:pt x="140" y="404"/>
                  </a:lnTo>
                  <a:lnTo>
                    <a:pt x="136" y="399"/>
                  </a:lnTo>
                  <a:lnTo>
                    <a:pt x="133" y="393"/>
                  </a:lnTo>
                  <a:lnTo>
                    <a:pt x="129" y="388"/>
                  </a:lnTo>
                  <a:lnTo>
                    <a:pt x="128" y="384"/>
                  </a:lnTo>
                  <a:lnTo>
                    <a:pt x="126" y="375"/>
                  </a:lnTo>
                  <a:lnTo>
                    <a:pt x="125" y="369"/>
                  </a:lnTo>
                  <a:lnTo>
                    <a:pt x="126" y="365"/>
                  </a:lnTo>
                  <a:lnTo>
                    <a:pt x="126" y="364"/>
                  </a:lnTo>
                  <a:lnTo>
                    <a:pt x="126" y="364"/>
                  </a:lnTo>
                  <a:lnTo>
                    <a:pt x="120" y="368"/>
                  </a:lnTo>
                  <a:lnTo>
                    <a:pt x="113" y="370"/>
                  </a:lnTo>
                  <a:lnTo>
                    <a:pt x="105" y="373"/>
                  </a:lnTo>
                  <a:lnTo>
                    <a:pt x="94" y="375"/>
                  </a:lnTo>
                  <a:lnTo>
                    <a:pt x="88" y="375"/>
                  </a:lnTo>
                  <a:lnTo>
                    <a:pt x="83" y="375"/>
                  </a:lnTo>
                  <a:lnTo>
                    <a:pt x="77" y="373"/>
                  </a:lnTo>
                  <a:lnTo>
                    <a:pt x="71" y="371"/>
                  </a:lnTo>
                  <a:lnTo>
                    <a:pt x="65" y="368"/>
                  </a:lnTo>
                  <a:lnTo>
                    <a:pt x="59" y="364"/>
                  </a:lnTo>
                  <a:lnTo>
                    <a:pt x="59" y="364"/>
                  </a:lnTo>
                  <a:lnTo>
                    <a:pt x="53" y="359"/>
                  </a:lnTo>
                  <a:lnTo>
                    <a:pt x="49" y="354"/>
                  </a:lnTo>
                  <a:lnTo>
                    <a:pt x="46" y="349"/>
                  </a:lnTo>
                  <a:lnTo>
                    <a:pt x="43" y="343"/>
                  </a:lnTo>
                  <a:lnTo>
                    <a:pt x="42" y="338"/>
                  </a:lnTo>
                  <a:lnTo>
                    <a:pt x="41" y="334"/>
                  </a:lnTo>
                  <a:lnTo>
                    <a:pt x="40" y="328"/>
                  </a:lnTo>
                  <a:lnTo>
                    <a:pt x="40" y="324"/>
                  </a:lnTo>
                  <a:lnTo>
                    <a:pt x="42" y="316"/>
                  </a:lnTo>
                  <a:lnTo>
                    <a:pt x="43" y="310"/>
                  </a:lnTo>
                  <a:lnTo>
                    <a:pt x="46" y="303"/>
                  </a:lnTo>
                  <a:lnTo>
                    <a:pt x="46" y="303"/>
                  </a:lnTo>
                  <a:lnTo>
                    <a:pt x="39" y="300"/>
                  </a:lnTo>
                  <a:lnTo>
                    <a:pt x="32" y="295"/>
                  </a:lnTo>
                  <a:lnTo>
                    <a:pt x="24" y="288"/>
                  </a:lnTo>
                  <a:lnTo>
                    <a:pt x="20" y="284"/>
                  </a:lnTo>
                  <a:lnTo>
                    <a:pt x="15" y="278"/>
                  </a:lnTo>
                  <a:lnTo>
                    <a:pt x="11" y="272"/>
                  </a:lnTo>
                  <a:lnTo>
                    <a:pt x="8" y="266"/>
                  </a:lnTo>
                  <a:lnTo>
                    <a:pt x="5" y="258"/>
                  </a:lnTo>
                  <a:lnTo>
                    <a:pt x="3" y="249"/>
                  </a:lnTo>
                  <a:lnTo>
                    <a:pt x="2" y="240"/>
                  </a:lnTo>
                  <a:lnTo>
                    <a:pt x="1" y="229"/>
                  </a:lnTo>
                  <a:lnTo>
                    <a:pt x="1" y="230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11"/>
                  </a:lnTo>
                  <a:lnTo>
                    <a:pt x="2" y="201"/>
                  </a:lnTo>
                  <a:lnTo>
                    <a:pt x="4" y="192"/>
                  </a:lnTo>
                  <a:lnTo>
                    <a:pt x="6" y="184"/>
                  </a:lnTo>
                  <a:lnTo>
                    <a:pt x="10" y="177"/>
                  </a:lnTo>
                  <a:lnTo>
                    <a:pt x="13" y="170"/>
                  </a:lnTo>
                  <a:lnTo>
                    <a:pt x="17" y="165"/>
                  </a:lnTo>
                  <a:lnTo>
                    <a:pt x="21" y="160"/>
                  </a:lnTo>
                  <a:lnTo>
                    <a:pt x="29" y="153"/>
                  </a:lnTo>
                  <a:lnTo>
                    <a:pt x="36" y="147"/>
                  </a:lnTo>
                  <a:lnTo>
                    <a:pt x="43" y="144"/>
                  </a:lnTo>
                  <a:lnTo>
                    <a:pt x="43" y="144"/>
                  </a:lnTo>
                  <a:lnTo>
                    <a:pt x="40" y="137"/>
                  </a:lnTo>
                  <a:lnTo>
                    <a:pt x="38" y="131"/>
                  </a:lnTo>
                  <a:lnTo>
                    <a:pt x="38" y="123"/>
                  </a:lnTo>
                  <a:lnTo>
                    <a:pt x="37" y="119"/>
                  </a:lnTo>
                  <a:lnTo>
                    <a:pt x="38" y="113"/>
                  </a:lnTo>
                  <a:lnTo>
                    <a:pt x="38" y="109"/>
                  </a:lnTo>
                  <a:lnTo>
                    <a:pt x="40" y="103"/>
                  </a:lnTo>
                  <a:lnTo>
                    <a:pt x="42" y="98"/>
                  </a:lnTo>
                  <a:lnTo>
                    <a:pt x="46" y="93"/>
                  </a:lnTo>
                  <a:lnTo>
                    <a:pt x="50" y="88"/>
                  </a:lnTo>
                  <a:lnTo>
                    <a:pt x="56" y="83"/>
                  </a:lnTo>
                  <a:lnTo>
                    <a:pt x="56" y="83"/>
                  </a:lnTo>
                  <a:lnTo>
                    <a:pt x="61" y="79"/>
                  </a:lnTo>
                  <a:lnTo>
                    <a:pt x="68" y="76"/>
                  </a:lnTo>
                  <a:lnTo>
                    <a:pt x="74" y="74"/>
                  </a:lnTo>
                  <a:lnTo>
                    <a:pt x="79" y="72"/>
                  </a:lnTo>
                  <a:lnTo>
                    <a:pt x="85" y="72"/>
                  </a:lnTo>
                  <a:lnTo>
                    <a:pt x="91" y="72"/>
                  </a:lnTo>
                  <a:lnTo>
                    <a:pt x="101" y="74"/>
                  </a:lnTo>
                  <a:lnTo>
                    <a:pt x="110" y="77"/>
                  </a:lnTo>
                  <a:lnTo>
                    <a:pt x="117" y="79"/>
                  </a:lnTo>
                  <a:lnTo>
                    <a:pt x="123" y="83"/>
                  </a:lnTo>
                  <a:lnTo>
                    <a:pt x="123" y="83"/>
                  </a:lnTo>
                  <a:lnTo>
                    <a:pt x="123" y="82"/>
                  </a:lnTo>
                  <a:lnTo>
                    <a:pt x="122" y="78"/>
                  </a:lnTo>
                  <a:lnTo>
                    <a:pt x="123" y="71"/>
                  </a:lnTo>
                  <a:lnTo>
                    <a:pt x="124" y="63"/>
                  </a:lnTo>
                  <a:lnTo>
                    <a:pt x="127" y="59"/>
                  </a:lnTo>
                  <a:lnTo>
                    <a:pt x="129" y="53"/>
                  </a:lnTo>
                  <a:lnTo>
                    <a:pt x="133" y="48"/>
                  </a:lnTo>
                  <a:lnTo>
                    <a:pt x="137" y="43"/>
                  </a:lnTo>
                  <a:lnTo>
                    <a:pt x="142" y="37"/>
                  </a:lnTo>
                  <a:lnTo>
                    <a:pt x="148" y="31"/>
                  </a:lnTo>
                  <a:lnTo>
                    <a:pt x="156" y="25"/>
                  </a:lnTo>
                  <a:lnTo>
                    <a:pt x="165" y="19"/>
                  </a:lnTo>
                  <a:lnTo>
                    <a:pt x="165" y="19"/>
                  </a:lnTo>
                  <a:lnTo>
                    <a:pt x="174" y="14"/>
                  </a:lnTo>
                  <a:lnTo>
                    <a:pt x="184" y="10"/>
                  </a:lnTo>
                  <a:lnTo>
                    <a:pt x="194" y="8"/>
                  </a:lnTo>
                  <a:lnTo>
                    <a:pt x="204" y="7"/>
                  </a:lnTo>
                  <a:lnTo>
                    <a:pt x="213" y="7"/>
                  </a:lnTo>
                  <a:lnTo>
                    <a:pt x="222" y="8"/>
                  </a:lnTo>
                  <a:lnTo>
                    <a:pt x="230" y="10"/>
                  </a:lnTo>
                  <a:lnTo>
                    <a:pt x="238" y="12"/>
                  </a:lnTo>
                  <a:lnTo>
                    <a:pt x="252" y="18"/>
                  </a:lnTo>
                  <a:lnTo>
                    <a:pt x="264" y="23"/>
                  </a:lnTo>
                  <a:lnTo>
                    <a:pt x="273" y="29"/>
                  </a:lnTo>
                  <a:lnTo>
                    <a:pt x="273" y="29"/>
                  </a:lnTo>
                  <a:lnTo>
                    <a:pt x="273" y="25"/>
                  </a:lnTo>
                  <a:lnTo>
                    <a:pt x="276" y="20"/>
                  </a:lnTo>
                  <a:lnTo>
                    <a:pt x="278" y="15"/>
                  </a:lnTo>
                  <a:lnTo>
                    <a:pt x="284" y="10"/>
                  </a:lnTo>
                  <a:lnTo>
                    <a:pt x="287" y="7"/>
                  </a:lnTo>
                  <a:lnTo>
                    <a:pt x="291" y="4"/>
                  </a:lnTo>
                  <a:lnTo>
                    <a:pt x="296" y="3"/>
                  </a:lnTo>
                  <a:lnTo>
                    <a:pt x="301" y="2"/>
                  </a:lnTo>
                  <a:lnTo>
                    <a:pt x="308" y="1"/>
                  </a:lnTo>
                  <a:lnTo>
                    <a:pt x="315" y="0"/>
                  </a:lnTo>
                  <a:lnTo>
                    <a:pt x="315" y="0"/>
                  </a:lnTo>
                  <a:lnTo>
                    <a:pt x="322" y="1"/>
                  </a:lnTo>
                  <a:lnTo>
                    <a:pt x="328" y="2"/>
                  </a:lnTo>
                  <a:lnTo>
                    <a:pt x="334" y="3"/>
                  </a:lnTo>
                  <a:lnTo>
                    <a:pt x="339" y="4"/>
                  </a:lnTo>
                  <a:lnTo>
                    <a:pt x="343" y="7"/>
                  </a:lnTo>
                  <a:lnTo>
                    <a:pt x="346" y="10"/>
                  </a:lnTo>
                  <a:lnTo>
                    <a:pt x="351" y="15"/>
                  </a:lnTo>
                  <a:lnTo>
                    <a:pt x="355" y="20"/>
                  </a:lnTo>
                  <a:lnTo>
                    <a:pt x="356" y="25"/>
                  </a:lnTo>
                  <a:lnTo>
                    <a:pt x="357" y="29"/>
                  </a:lnTo>
                  <a:lnTo>
                    <a:pt x="357" y="30"/>
                  </a:lnTo>
                  <a:lnTo>
                    <a:pt x="357" y="30"/>
                  </a:lnTo>
                  <a:lnTo>
                    <a:pt x="367" y="24"/>
                  </a:lnTo>
                  <a:lnTo>
                    <a:pt x="377" y="19"/>
                  </a:lnTo>
                  <a:lnTo>
                    <a:pt x="391" y="13"/>
                  </a:lnTo>
                  <a:lnTo>
                    <a:pt x="400" y="11"/>
                  </a:lnTo>
                  <a:lnTo>
                    <a:pt x="408" y="9"/>
                  </a:lnTo>
                  <a:lnTo>
                    <a:pt x="417" y="8"/>
                  </a:lnTo>
                  <a:lnTo>
                    <a:pt x="427" y="8"/>
                  </a:lnTo>
                  <a:lnTo>
                    <a:pt x="436" y="9"/>
                  </a:lnTo>
                  <a:lnTo>
                    <a:pt x="445" y="11"/>
                  </a:lnTo>
                  <a:lnTo>
                    <a:pt x="455" y="14"/>
                  </a:lnTo>
                  <a:lnTo>
                    <a:pt x="465" y="20"/>
                  </a:lnTo>
                  <a:lnTo>
                    <a:pt x="465" y="20"/>
                  </a:lnTo>
                  <a:lnTo>
                    <a:pt x="474" y="26"/>
                  </a:lnTo>
                  <a:lnTo>
                    <a:pt x="482" y="32"/>
                  </a:lnTo>
                  <a:lnTo>
                    <a:pt x="488" y="37"/>
                  </a:lnTo>
                  <a:lnTo>
                    <a:pt x="493" y="44"/>
                  </a:lnTo>
                  <a:lnTo>
                    <a:pt x="498" y="49"/>
                  </a:lnTo>
                  <a:lnTo>
                    <a:pt x="501" y="54"/>
                  </a:lnTo>
                  <a:lnTo>
                    <a:pt x="504" y="60"/>
                  </a:lnTo>
                  <a:lnTo>
                    <a:pt x="505" y="64"/>
                  </a:lnTo>
                  <a:lnTo>
                    <a:pt x="507" y="72"/>
                  </a:lnTo>
                  <a:lnTo>
                    <a:pt x="508" y="79"/>
                  </a:lnTo>
                  <a:lnTo>
                    <a:pt x="507" y="82"/>
                  </a:lnTo>
                  <a:lnTo>
                    <a:pt x="507" y="84"/>
                  </a:lnTo>
                  <a:lnTo>
                    <a:pt x="507" y="84"/>
                  </a:lnTo>
                  <a:lnTo>
                    <a:pt x="513" y="80"/>
                  </a:lnTo>
                  <a:lnTo>
                    <a:pt x="520" y="78"/>
                  </a:lnTo>
                  <a:lnTo>
                    <a:pt x="529" y="75"/>
                  </a:lnTo>
                  <a:lnTo>
                    <a:pt x="539" y="73"/>
                  </a:lnTo>
                  <a:lnTo>
                    <a:pt x="545" y="73"/>
                  </a:lnTo>
                  <a:lnTo>
                    <a:pt x="550" y="73"/>
                  </a:lnTo>
                  <a:lnTo>
                    <a:pt x="556" y="75"/>
                  </a:lnTo>
                  <a:lnTo>
                    <a:pt x="563" y="77"/>
                  </a:lnTo>
                  <a:lnTo>
                    <a:pt x="568" y="79"/>
                  </a:lnTo>
                  <a:lnTo>
                    <a:pt x="574" y="84"/>
                  </a:lnTo>
                  <a:lnTo>
                    <a:pt x="574" y="84"/>
                  </a:lnTo>
                  <a:lnTo>
                    <a:pt x="580" y="88"/>
                  </a:lnTo>
                  <a:lnTo>
                    <a:pt x="584" y="94"/>
                  </a:lnTo>
                  <a:lnTo>
                    <a:pt x="587" y="99"/>
                  </a:lnTo>
                  <a:lnTo>
                    <a:pt x="590" y="104"/>
                  </a:lnTo>
                  <a:lnTo>
                    <a:pt x="591" y="109"/>
                  </a:lnTo>
                  <a:lnTo>
                    <a:pt x="593" y="114"/>
                  </a:lnTo>
                  <a:lnTo>
                    <a:pt x="593" y="119"/>
                  </a:lnTo>
                  <a:lnTo>
                    <a:pt x="593" y="124"/>
                  </a:lnTo>
                  <a:lnTo>
                    <a:pt x="591" y="132"/>
                  </a:lnTo>
                  <a:lnTo>
                    <a:pt x="590" y="138"/>
                  </a:lnTo>
                  <a:lnTo>
                    <a:pt x="587" y="144"/>
                  </a:lnTo>
                  <a:lnTo>
                    <a:pt x="587" y="144"/>
                  </a:lnTo>
                  <a:lnTo>
                    <a:pt x="594" y="148"/>
                  </a:lnTo>
                  <a:lnTo>
                    <a:pt x="600" y="153"/>
                  </a:lnTo>
                  <a:lnTo>
                    <a:pt x="608" y="161"/>
                  </a:lnTo>
                  <a:lnTo>
                    <a:pt x="613" y="166"/>
                  </a:lnTo>
                  <a:lnTo>
                    <a:pt x="617" y="171"/>
                  </a:lnTo>
                  <a:lnTo>
                    <a:pt x="620" y="177"/>
                  </a:lnTo>
                  <a:lnTo>
                    <a:pt x="623" y="185"/>
                  </a:lnTo>
                  <a:lnTo>
                    <a:pt x="626" y="193"/>
                  </a:lnTo>
                  <a:lnTo>
                    <a:pt x="628" y="202"/>
                  </a:lnTo>
                  <a:lnTo>
                    <a:pt x="630" y="211"/>
                  </a:lnTo>
                  <a:lnTo>
                    <a:pt x="630" y="221"/>
                  </a:lnTo>
                  <a:lnTo>
                    <a:pt x="630" y="222"/>
                  </a:lnTo>
                  <a:lnTo>
                    <a:pt x="630" y="222"/>
                  </a:lnTo>
                  <a:lnTo>
                    <a:pt x="630" y="233"/>
                  </a:lnTo>
                  <a:lnTo>
                    <a:pt x="629" y="243"/>
                  </a:lnTo>
                  <a:lnTo>
                    <a:pt x="626" y="252"/>
                  </a:lnTo>
                  <a:lnTo>
                    <a:pt x="624" y="260"/>
                  </a:lnTo>
                  <a:lnTo>
                    <a:pt x="622" y="267"/>
                  </a:lnTo>
                  <a:lnTo>
                    <a:pt x="617" y="274"/>
                  </a:lnTo>
                  <a:lnTo>
                    <a:pt x="614" y="279"/>
                  </a:lnTo>
                  <a:lnTo>
                    <a:pt x="610" y="285"/>
                  </a:lnTo>
                  <a:lnTo>
                    <a:pt x="603" y="294"/>
                  </a:lnTo>
                  <a:lnTo>
                    <a:pt x="596" y="300"/>
                  </a:lnTo>
                  <a:lnTo>
                    <a:pt x="590" y="304"/>
                  </a:lnTo>
                  <a:lnTo>
                    <a:pt x="590" y="304"/>
                  </a:lnTo>
                  <a:lnTo>
                    <a:pt x="593" y="310"/>
                  </a:lnTo>
                  <a:lnTo>
                    <a:pt x="594" y="317"/>
                  </a:lnTo>
                  <a:lnTo>
                    <a:pt x="596" y="325"/>
                  </a:lnTo>
                  <a:lnTo>
                    <a:pt x="596" y="329"/>
                  </a:lnTo>
                  <a:lnTo>
                    <a:pt x="595" y="335"/>
                  </a:lnTo>
                  <a:lnTo>
                    <a:pt x="594" y="339"/>
                  </a:lnTo>
                  <a:lnTo>
                    <a:pt x="593" y="344"/>
                  </a:lnTo>
                  <a:lnTo>
                    <a:pt x="590" y="350"/>
                  </a:lnTo>
                  <a:lnTo>
                    <a:pt x="587" y="355"/>
                  </a:lnTo>
                  <a:lnTo>
                    <a:pt x="583" y="360"/>
                  </a:lnTo>
                  <a:lnTo>
                    <a:pt x="577" y="365"/>
                  </a:lnTo>
                  <a:lnTo>
                    <a:pt x="577" y="365"/>
                  </a:lnTo>
                  <a:lnTo>
                    <a:pt x="572" y="369"/>
                  </a:lnTo>
                  <a:lnTo>
                    <a:pt x="565" y="372"/>
                  </a:lnTo>
                  <a:lnTo>
                    <a:pt x="559" y="374"/>
                  </a:lnTo>
                  <a:lnTo>
                    <a:pt x="553" y="375"/>
                  </a:lnTo>
                  <a:lnTo>
                    <a:pt x="548" y="375"/>
                  </a:lnTo>
                  <a:lnTo>
                    <a:pt x="542" y="375"/>
                  </a:lnTo>
                  <a:lnTo>
                    <a:pt x="531" y="374"/>
                  </a:lnTo>
                  <a:lnTo>
                    <a:pt x="523" y="371"/>
                  </a:lnTo>
                  <a:lnTo>
                    <a:pt x="516" y="369"/>
                  </a:lnTo>
                  <a:lnTo>
                    <a:pt x="510" y="365"/>
                  </a:lnTo>
                  <a:lnTo>
                    <a:pt x="510" y="365"/>
                  </a:lnTo>
                  <a:lnTo>
                    <a:pt x="510" y="366"/>
                  </a:lnTo>
                  <a:lnTo>
                    <a:pt x="511" y="370"/>
                  </a:lnTo>
                  <a:lnTo>
                    <a:pt x="510" y="377"/>
                  </a:lnTo>
                  <a:lnTo>
                    <a:pt x="508" y="385"/>
                  </a:lnTo>
                  <a:lnTo>
                    <a:pt x="507" y="389"/>
                  </a:lnTo>
                  <a:lnTo>
                    <a:pt x="504" y="394"/>
                  </a:lnTo>
                  <a:lnTo>
                    <a:pt x="500" y="400"/>
                  </a:lnTo>
                  <a:lnTo>
                    <a:pt x="496" y="405"/>
                  </a:lnTo>
                  <a:lnTo>
                    <a:pt x="491" y="410"/>
                  </a:lnTo>
                  <a:lnTo>
                    <a:pt x="485" y="417"/>
                  </a:lnTo>
                  <a:lnTo>
                    <a:pt x="477" y="423"/>
                  </a:lnTo>
                  <a:lnTo>
                    <a:pt x="468" y="428"/>
                  </a:lnTo>
                  <a:lnTo>
                    <a:pt x="468" y="428"/>
                  </a:lnTo>
                  <a:lnTo>
                    <a:pt x="459" y="434"/>
                  </a:lnTo>
                  <a:lnTo>
                    <a:pt x="449" y="437"/>
                  </a:lnTo>
                  <a:lnTo>
                    <a:pt x="439" y="440"/>
                  </a:lnTo>
                  <a:lnTo>
                    <a:pt x="429" y="441"/>
                  </a:lnTo>
                  <a:lnTo>
                    <a:pt x="420" y="441"/>
                  </a:lnTo>
                  <a:lnTo>
                    <a:pt x="411" y="440"/>
                  </a:lnTo>
                  <a:lnTo>
                    <a:pt x="403" y="438"/>
                  </a:lnTo>
                  <a:lnTo>
                    <a:pt x="395" y="435"/>
                  </a:lnTo>
                  <a:lnTo>
                    <a:pt x="381" y="430"/>
                  </a:lnTo>
                  <a:lnTo>
                    <a:pt x="369" y="424"/>
                  </a:lnTo>
                  <a:lnTo>
                    <a:pt x="360" y="418"/>
                  </a:lnTo>
                  <a:lnTo>
                    <a:pt x="360" y="418"/>
                  </a:lnTo>
                  <a:lnTo>
                    <a:pt x="359" y="423"/>
                  </a:lnTo>
                  <a:lnTo>
                    <a:pt x="358" y="427"/>
                  </a:lnTo>
                  <a:lnTo>
                    <a:pt x="355" y="433"/>
                  </a:lnTo>
                  <a:lnTo>
                    <a:pt x="350" y="438"/>
                  </a:lnTo>
                  <a:lnTo>
                    <a:pt x="346" y="441"/>
                  </a:lnTo>
                  <a:lnTo>
                    <a:pt x="342" y="443"/>
                  </a:lnTo>
                  <a:lnTo>
                    <a:pt x="337" y="445"/>
                  </a:lnTo>
                  <a:lnTo>
                    <a:pt x="332" y="446"/>
                  </a:lnTo>
                  <a:lnTo>
                    <a:pt x="325" y="447"/>
                  </a:lnTo>
                  <a:lnTo>
                    <a:pt x="319" y="448"/>
                  </a:lnTo>
                  <a:lnTo>
                    <a:pt x="319" y="448"/>
                  </a:lnTo>
                  <a:lnTo>
                    <a:pt x="311" y="447"/>
                  </a:lnTo>
                  <a:lnTo>
                    <a:pt x="305" y="446"/>
                  </a:lnTo>
                  <a:lnTo>
                    <a:pt x="299" y="445"/>
                  </a:lnTo>
                  <a:lnTo>
                    <a:pt x="295" y="443"/>
                  </a:lnTo>
                  <a:lnTo>
                    <a:pt x="291" y="441"/>
                  </a:lnTo>
                  <a:lnTo>
                    <a:pt x="287" y="438"/>
                  </a:lnTo>
                  <a:lnTo>
                    <a:pt x="282" y="433"/>
                  </a:lnTo>
                  <a:lnTo>
                    <a:pt x="278" y="427"/>
                  </a:lnTo>
                  <a:lnTo>
                    <a:pt x="277" y="423"/>
                  </a:lnTo>
                  <a:lnTo>
                    <a:pt x="276" y="41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A0C6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043" name="Freeform 59"/>
            <p:cNvSpPr>
              <a:spLocks noChangeArrowheads="1"/>
            </p:cNvSpPr>
            <p:nvPr/>
          </p:nvSpPr>
          <p:spPr bwMode="auto">
            <a:xfrm>
              <a:off x="5211" y="4047"/>
              <a:ext cx="146" cy="113"/>
            </a:xfrm>
            <a:custGeom>
              <a:avLst/>
              <a:gdLst>
                <a:gd name="T0" fmla="*/ 249 w 650"/>
                <a:gd name="T1" fmla="*/ 474 h 490"/>
                <a:gd name="T2" fmla="*/ 203 w 650"/>
                <a:gd name="T3" fmla="*/ 479 h 490"/>
                <a:gd name="T4" fmla="*/ 164 w 650"/>
                <a:gd name="T5" fmla="*/ 461 h 490"/>
                <a:gd name="T6" fmla="*/ 136 w 650"/>
                <a:gd name="T7" fmla="*/ 430 h 490"/>
                <a:gd name="T8" fmla="*/ 130 w 650"/>
                <a:gd name="T9" fmla="*/ 398 h 490"/>
                <a:gd name="T10" fmla="*/ 108 w 650"/>
                <a:gd name="T11" fmla="*/ 407 h 490"/>
                <a:gd name="T12" fmla="*/ 73 w 650"/>
                <a:gd name="T13" fmla="*/ 405 h 490"/>
                <a:gd name="T14" fmla="*/ 50 w 650"/>
                <a:gd name="T15" fmla="*/ 387 h 490"/>
                <a:gd name="T16" fmla="*/ 41 w 650"/>
                <a:gd name="T17" fmla="*/ 358 h 490"/>
                <a:gd name="T18" fmla="*/ 47 w 650"/>
                <a:gd name="T19" fmla="*/ 331 h 490"/>
                <a:gd name="T20" fmla="*/ 16 w 650"/>
                <a:gd name="T21" fmla="*/ 304 h 490"/>
                <a:gd name="T22" fmla="*/ 2 w 650"/>
                <a:gd name="T23" fmla="*/ 262 h 490"/>
                <a:gd name="T24" fmla="*/ 0 w 650"/>
                <a:gd name="T25" fmla="*/ 230 h 490"/>
                <a:gd name="T26" fmla="*/ 13 w 650"/>
                <a:gd name="T27" fmla="*/ 186 h 490"/>
                <a:gd name="T28" fmla="*/ 45 w 650"/>
                <a:gd name="T29" fmla="*/ 157 h 490"/>
                <a:gd name="T30" fmla="*/ 38 w 650"/>
                <a:gd name="T31" fmla="*/ 129 h 490"/>
                <a:gd name="T32" fmla="*/ 47 w 650"/>
                <a:gd name="T33" fmla="*/ 101 h 490"/>
                <a:gd name="T34" fmla="*/ 70 w 650"/>
                <a:gd name="T35" fmla="*/ 83 h 490"/>
                <a:gd name="T36" fmla="*/ 104 w 650"/>
                <a:gd name="T37" fmla="*/ 81 h 490"/>
                <a:gd name="T38" fmla="*/ 126 w 650"/>
                <a:gd name="T39" fmla="*/ 90 h 490"/>
                <a:gd name="T40" fmla="*/ 133 w 650"/>
                <a:gd name="T41" fmla="*/ 58 h 490"/>
                <a:gd name="T42" fmla="*/ 161 w 650"/>
                <a:gd name="T43" fmla="*/ 27 h 490"/>
                <a:gd name="T44" fmla="*/ 200 w 650"/>
                <a:gd name="T45" fmla="*/ 9 h 490"/>
                <a:gd name="T46" fmla="*/ 245 w 650"/>
                <a:gd name="T47" fmla="*/ 14 h 490"/>
                <a:gd name="T48" fmla="*/ 282 w 650"/>
                <a:gd name="T49" fmla="*/ 27 h 490"/>
                <a:gd name="T50" fmla="*/ 300 w 650"/>
                <a:gd name="T51" fmla="*/ 5 h 490"/>
                <a:gd name="T52" fmla="*/ 325 w 650"/>
                <a:gd name="T53" fmla="*/ 0 h 490"/>
                <a:gd name="T54" fmla="*/ 353 w 650"/>
                <a:gd name="T55" fmla="*/ 8 h 490"/>
                <a:gd name="T56" fmla="*/ 368 w 650"/>
                <a:gd name="T57" fmla="*/ 32 h 490"/>
                <a:gd name="T58" fmla="*/ 403 w 650"/>
                <a:gd name="T59" fmla="*/ 15 h 490"/>
                <a:gd name="T60" fmla="*/ 449 w 650"/>
                <a:gd name="T61" fmla="*/ 10 h 490"/>
                <a:gd name="T62" fmla="*/ 488 w 650"/>
                <a:gd name="T63" fmla="*/ 28 h 490"/>
                <a:gd name="T64" fmla="*/ 516 w 650"/>
                <a:gd name="T65" fmla="*/ 59 h 490"/>
                <a:gd name="T66" fmla="*/ 522 w 650"/>
                <a:gd name="T67" fmla="*/ 90 h 490"/>
                <a:gd name="T68" fmla="*/ 545 w 650"/>
                <a:gd name="T69" fmla="*/ 82 h 490"/>
                <a:gd name="T70" fmla="*/ 579 w 650"/>
                <a:gd name="T71" fmla="*/ 84 h 490"/>
                <a:gd name="T72" fmla="*/ 601 w 650"/>
                <a:gd name="T73" fmla="*/ 102 h 490"/>
                <a:gd name="T74" fmla="*/ 611 w 650"/>
                <a:gd name="T75" fmla="*/ 129 h 490"/>
                <a:gd name="T76" fmla="*/ 605 w 650"/>
                <a:gd name="T77" fmla="*/ 158 h 490"/>
                <a:gd name="T78" fmla="*/ 635 w 650"/>
                <a:gd name="T79" fmla="*/ 187 h 490"/>
                <a:gd name="T80" fmla="*/ 648 w 650"/>
                <a:gd name="T81" fmla="*/ 231 h 490"/>
                <a:gd name="T82" fmla="*/ 648 w 650"/>
                <a:gd name="T83" fmla="*/ 265 h 490"/>
                <a:gd name="T84" fmla="*/ 632 w 650"/>
                <a:gd name="T85" fmla="*/ 305 h 490"/>
                <a:gd name="T86" fmla="*/ 608 w 650"/>
                <a:gd name="T87" fmla="*/ 332 h 490"/>
                <a:gd name="T88" fmla="*/ 613 w 650"/>
                <a:gd name="T89" fmla="*/ 365 h 490"/>
                <a:gd name="T90" fmla="*/ 600 w 650"/>
                <a:gd name="T91" fmla="*/ 393 h 490"/>
                <a:gd name="T92" fmla="*/ 576 w 650"/>
                <a:gd name="T93" fmla="*/ 408 h 490"/>
                <a:gd name="T94" fmla="*/ 539 w 650"/>
                <a:gd name="T95" fmla="*/ 405 h 490"/>
                <a:gd name="T96" fmla="*/ 526 w 650"/>
                <a:gd name="T97" fmla="*/ 404 h 490"/>
                <a:gd name="T98" fmla="*/ 515 w 650"/>
                <a:gd name="T99" fmla="*/ 436 h 490"/>
                <a:gd name="T100" fmla="*/ 482 w 650"/>
                <a:gd name="T101" fmla="*/ 468 h 490"/>
                <a:gd name="T102" fmla="*/ 442 w 650"/>
                <a:gd name="T103" fmla="*/ 481 h 490"/>
                <a:gd name="T104" fmla="*/ 392 w 650"/>
                <a:gd name="T105" fmla="*/ 470 h 490"/>
                <a:gd name="T106" fmla="*/ 368 w 650"/>
                <a:gd name="T107" fmla="*/ 467 h 490"/>
                <a:gd name="T108" fmla="*/ 347 w 650"/>
                <a:gd name="T109" fmla="*/ 486 h 490"/>
                <a:gd name="T110" fmla="*/ 320 w 650"/>
                <a:gd name="T111" fmla="*/ 488 h 490"/>
                <a:gd name="T112" fmla="*/ 296 w 650"/>
                <a:gd name="T113" fmla="*/ 47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50" h="490">
                  <a:moveTo>
                    <a:pt x="284" y="456"/>
                  </a:moveTo>
                  <a:lnTo>
                    <a:pt x="284" y="456"/>
                  </a:lnTo>
                  <a:lnTo>
                    <a:pt x="275" y="463"/>
                  </a:lnTo>
                  <a:lnTo>
                    <a:pt x="263" y="468"/>
                  </a:lnTo>
                  <a:lnTo>
                    <a:pt x="249" y="474"/>
                  </a:lnTo>
                  <a:lnTo>
                    <a:pt x="240" y="477"/>
                  </a:lnTo>
                  <a:lnTo>
                    <a:pt x="232" y="479"/>
                  </a:lnTo>
                  <a:lnTo>
                    <a:pt x="222" y="480"/>
                  </a:lnTo>
                  <a:lnTo>
                    <a:pt x="213" y="480"/>
                  </a:lnTo>
                  <a:lnTo>
                    <a:pt x="203" y="479"/>
                  </a:lnTo>
                  <a:lnTo>
                    <a:pt x="193" y="477"/>
                  </a:lnTo>
                  <a:lnTo>
                    <a:pt x="183" y="473"/>
                  </a:lnTo>
                  <a:lnTo>
                    <a:pt x="173" y="468"/>
                  </a:lnTo>
                  <a:lnTo>
                    <a:pt x="173" y="468"/>
                  </a:lnTo>
                  <a:lnTo>
                    <a:pt x="164" y="461"/>
                  </a:lnTo>
                  <a:lnTo>
                    <a:pt x="156" y="454"/>
                  </a:lnTo>
                  <a:lnTo>
                    <a:pt x="149" y="448"/>
                  </a:lnTo>
                  <a:lnTo>
                    <a:pt x="144" y="441"/>
                  </a:lnTo>
                  <a:lnTo>
                    <a:pt x="140" y="435"/>
                  </a:lnTo>
                  <a:lnTo>
                    <a:pt x="136" y="430"/>
                  </a:lnTo>
                  <a:lnTo>
                    <a:pt x="133" y="424"/>
                  </a:lnTo>
                  <a:lnTo>
                    <a:pt x="131" y="419"/>
                  </a:lnTo>
                  <a:lnTo>
                    <a:pt x="130" y="410"/>
                  </a:lnTo>
                  <a:lnTo>
                    <a:pt x="129" y="403"/>
                  </a:lnTo>
                  <a:lnTo>
                    <a:pt x="130" y="398"/>
                  </a:lnTo>
                  <a:lnTo>
                    <a:pt x="130" y="397"/>
                  </a:lnTo>
                  <a:lnTo>
                    <a:pt x="130" y="397"/>
                  </a:lnTo>
                  <a:lnTo>
                    <a:pt x="124" y="401"/>
                  </a:lnTo>
                  <a:lnTo>
                    <a:pt x="116" y="404"/>
                  </a:lnTo>
                  <a:lnTo>
                    <a:pt x="108" y="407"/>
                  </a:lnTo>
                  <a:lnTo>
                    <a:pt x="97" y="409"/>
                  </a:lnTo>
                  <a:lnTo>
                    <a:pt x="91" y="409"/>
                  </a:lnTo>
                  <a:lnTo>
                    <a:pt x="85" y="409"/>
                  </a:lnTo>
                  <a:lnTo>
                    <a:pt x="79" y="407"/>
                  </a:lnTo>
                  <a:lnTo>
                    <a:pt x="73" y="405"/>
                  </a:lnTo>
                  <a:lnTo>
                    <a:pt x="67" y="401"/>
                  </a:lnTo>
                  <a:lnTo>
                    <a:pt x="61" y="397"/>
                  </a:lnTo>
                  <a:lnTo>
                    <a:pt x="61" y="397"/>
                  </a:lnTo>
                  <a:lnTo>
                    <a:pt x="55" y="392"/>
                  </a:lnTo>
                  <a:lnTo>
                    <a:pt x="50" y="387"/>
                  </a:lnTo>
                  <a:lnTo>
                    <a:pt x="47" y="381"/>
                  </a:lnTo>
                  <a:lnTo>
                    <a:pt x="45" y="375"/>
                  </a:lnTo>
                  <a:lnTo>
                    <a:pt x="43" y="369"/>
                  </a:lnTo>
                  <a:lnTo>
                    <a:pt x="42" y="364"/>
                  </a:lnTo>
                  <a:lnTo>
                    <a:pt x="41" y="358"/>
                  </a:lnTo>
                  <a:lnTo>
                    <a:pt x="41" y="353"/>
                  </a:lnTo>
                  <a:lnTo>
                    <a:pt x="43" y="345"/>
                  </a:lnTo>
                  <a:lnTo>
                    <a:pt x="45" y="338"/>
                  </a:lnTo>
                  <a:lnTo>
                    <a:pt x="47" y="331"/>
                  </a:lnTo>
                  <a:lnTo>
                    <a:pt x="47" y="331"/>
                  </a:lnTo>
                  <a:lnTo>
                    <a:pt x="40" y="327"/>
                  </a:lnTo>
                  <a:lnTo>
                    <a:pt x="33" y="322"/>
                  </a:lnTo>
                  <a:lnTo>
                    <a:pt x="24" y="315"/>
                  </a:lnTo>
                  <a:lnTo>
                    <a:pt x="20" y="310"/>
                  </a:lnTo>
                  <a:lnTo>
                    <a:pt x="16" y="304"/>
                  </a:lnTo>
                  <a:lnTo>
                    <a:pt x="12" y="297"/>
                  </a:lnTo>
                  <a:lnTo>
                    <a:pt x="8" y="290"/>
                  </a:lnTo>
                  <a:lnTo>
                    <a:pt x="5" y="281"/>
                  </a:lnTo>
                  <a:lnTo>
                    <a:pt x="3" y="272"/>
                  </a:lnTo>
                  <a:lnTo>
                    <a:pt x="2" y="262"/>
                  </a:lnTo>
                  <a:lnTo>
                    <a:pt x="1" y="250"/>
                  </a:lnTo>
                  <a:lnTo>
                    <a:pt x="1" y="251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30"/>
                  </a:lnTo>
                  <a:lnTo>
                    <a:pt x="2" y="219"/>
                  </a:lnTo>
                  <a:lnTo>
                    <a:pt x="4" y="209"/>
                  </a:lnTo>
                  <a:lnTo>
                    <a:pt x="7" y="200"/>
                  </a:lnTo>
                  <a:lnTo>
                    <a:pt x="10" y="194"/>
                  </a:lnTo>
                  <a:lnTo>
                    <a:pt x="13" y="186"/>
                  </a:lnTo>
                  <a:lnTo>
                    <a:pt x="17" y="180"/>
                  </a:lnTo>
                  <a:lnTo>
                    <a:pt x="22" y="175"/>
                  </a:lnTo>
                  <a:lnTo>
                    <a:pt x="30" y="167"/>
                  </a:lnTo>
                  <a:lnTo>
                    <a:pt x="37" y="160"/>
                  </a:lnTo>
                  <a:lnTo>
                    <a:pt x="45" y="157"/>
                  </a:lnTo>
                  <a:lnTo>
                    <a:pt x="45" y="157"/>
                  </a:lnTo>
                  <a:lnTo>
                    <a:pt x="41" y="150"/>
                  </a:lnTo>
                  <a:lnTo>
                    <a:pt x="40" y="143"/>
                  </a:lnTo>
                  <a:lnTo>
                    <a:pt x="39" y="134"/>
                  </a:lnTo>
                  <a:lnTo>
                    <a:pt x="38" y="129"/>
                  </a:lnTo>
                  <a:lnTo>
                    <a:pt x="39" y="124"/>
                  </a:lnTo>
                  <a:lnTo>
                    <a:pt x="40" y="118"/>
                  </a:lnTo>
                  <a:lnTo>
                    <a:pt x="41" y="113"/>
                  </a:lnTo>
                  <a:lnTo>
                    <a:pt x="44" y="107"/>
                  </a:lnTo>
                  <a:lnTo>
                    <a:pt x="47" y="101"/>
                  </a:lnTo>
                  <a:lnTo>
                    <a:pt x="51" y="96"/>
                  </a:lnTo>
                  <a:lnTo>
                    <a:pt x="57" y="90"/>
                  </a:lnTo>
                  <a:lnTo>
                    <a:pt x="57" y="90"/>
                  </a:lnTo>
                  <a:lnTo>
                    <a:pt x="63" y="86"/>
                  </a:lnTo>
                  <a:lnTo>
                    <a:pt x="70" y="83"/>
                  </a:lnTo>
                  <a:lnTo>
                    <a:pt x="76" y="81"/>
                  </a:lnTo>
                  <a:lnTo>
                    <a:pt x="82" y="79"/>
                  </a:lnTo>
                  <a:lnTo>
                    <a:pt x="88" y="79"/>
                  </a:lnTo>
                  <a:lnTo>
                    <a:pt x="93" y="79"/>
                  </a:lnTo>
                  <a:lnTo>
                    <a:pt x="104" y="81"/>
                  </a:lnTo>
                  <a:lnTo>
                    <a:pt x="114" y="84"/>
                  </a:lnTo>
                  <a:lnTo>
                    <a:pt x="120" y="86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26" y="85"/>
                  </a:lnTo>
                  <a:lnTo>
                    <a:pt x="126" y="78"/>
                  </a:lnTo>
                  <a:lnTo>
                    <a:pt x="128" y="69"/>
                  </a:lnTo>
                  <a:lnTo>
                    <a:pt x="131" y="64"/>
                  </a:lnTo>
                  <a:lnTo>
                    <a:pt x="133" y="58"/>
                  </a:lnTo>
                  <a:lnTo>
                    <a:pt x="136" y="52"/>
                  </a:lnTo>
                  <a:lnTo>
                    <a:pt x="141" y="47"/>
                  </a:lnTo>
                  <a:lnTo>
                    <a:pt x="146" y="40"/>
                  </a:lnTo>
                  <a:lnTo>
                    <a:pt x="152" y="34"/>
                  </a:lnTo>
                  <a:lnTo>
                    <a:pt x="161" y="27"/>
                  </a:lnTo>
                  <a:lnTo>
                    <a:pt x="170" y="20"/>
                  </a:lnTo>
                  <a:lnTo>
                    <a:pt x="170" y="20"/>
                  </a:lnTo>
                  <a:lnTo>
                    <a:pt x="179" y="16"/>
                  </a:lnTo>
                  <a:lnTo>
                    <a:pt x="190" y="11"/>
                  </a:lnTo>
                  <a:lnTo>
                    <a:pt x="200" y="9"/>
                  </a:lnTo>
                  <a:lnTo>
                    <a:pt x="210" y="8"/>
                  </a:lnTo>
                  <a:lnTo>
                    <a:pt x="219" y="8"/>
                  </a:lnTo>
                  <a:lnTo>
                    <a:pt x="229" y="9"/>
                  </a:lnTo>
                  <a:lnTo>
                    <a:pt x="237" y="11"/>
                  </a:lnTo>
                  <a:lnTo>
                    <a:pt x="245" y="14"/>
                  </a:lnTo>
                  <a:lnTo>
                    <a:pt x="260" y="19"/>
                  </a:lnTo>
                  <a:lnTo>
                    <a:pt x="271" y="25"/>
                  </a:lnTo>
                  <a:lnTo>
                    <a:pt x="281" y="32"/>
                  </a:lnTo>
                  <a:lnTo>
                    <a:pt x="281" y="32"/>
                  </a:lnTo>
                  <a:lnTo>
                    <a:pt x="282" y="27"/>
                  </a:lnTo>
                  <a:lnTo>
                    <a:pt x="284" y="22"/>
                  </a:lnTo>
                  <a:lnTo>
                    <a:pt x="287" y="16"/>
                  </a:lnTo>
                  <a:lnTo>
                    <a:pt x="293" y="11"/>
                  </a:lnTo>
                  <a:lnTo>
                    <a:pt x="296" y="8"/>
                  </a:lnTo>
                  <a:lnTo>
                    <a:pt x="300" y="5"/>
                  </a:lnTo>
                  <a:lnTo>
                    <a:pt x="305" y="3"/>
                  </a:lnTo>
                  <a:lnTo>
                    <a:pt x="310" y="2"/>
                  </a:lnTo>
                  <a:lnTo>
                    <a:pt x="317" y="1"/>
                  </a:lnTo>
                  <a:lnTo>
                    <a:pt x="325" y="0"/>
                  </a:lnTo>
                  <a:lnTo>
                    <a:pt x="325" y="0"/>
                  </a:lnTo>
                  <a:lnTo>
                    <a:pt x="331" y="1"/>
                  </a:lnTo>
                  <a:lnTo>
                    <a:pt x="338" y="2"/>
                  </a:lnTo>
                  <a:lnTo>
                    <a:pt x="344" y="3"/>
                  </a:lnTo>
                  <a:lnTo>
                    <a:pt x="349" y="5"/>
                  </a:lnTo>
                  <a:lnTo>
                    <a:pt x="353" y="8"/>
                  </a:lnTo>
                  <a:lnTo>
                    <a:pt x="357" y="11"/>
                  </a:lnTo>
                  <a:lnTo>
                    <a:pt x="362" y="16"/>
                  </a:lnTo>
                  <a:lnTo>
                    <a:pt x="365" y="22"/>
                  </a:lnTo>
                  <a:lnTo>
                    <a:pt x="367" y="27"/>
                  </a:lnTo>
                  <a:lnTo>
                    <a:pt x="368" y="32"/>
                  </a:lnTo>
                  <a:lnTo>
                    <a:pt x="368" y="33"/>
                  </a:lnTo>
                  <a:lnTo>
                    <a:pt x="368" y="33"/>
                  </a:lnTo>
                  <a:lnTo>
                    <a:pt x="378" y="26"/>
                  </a:lnTo>
                  <a:lnTo>
                    <a:pt x="389" y="20"/>
                  </a:lnTo>
                  <a:lnTo>
                    <a:pt x="403" y="15"/>
                  </a:lnTo>
                  <a:lnTo>
                    <a:pt x="411" y="12"/>
                  </a:lnTo>
                  <a:lnTo>
                    <a:pt x="420" y="10"/>
                  </a:lnTo>
                  <a:lnTo>
                    <a:pt x="429" y="9"/>
                  </a:lnTo>
                  <a:lnTo>
                    <a:pt x="439" y="9"/>
                  </a:lnTo>
                  <a:lnTo>
                    <a:pt x="449" y="10"/>
                  </a:lnTo>
                  <a:lnTo>
                    <a:pt x="459" y="12"/>
                  </a:lnTo>
                  <a:lnTo>
                    <a:pt x="469" y="16"/>
                  </a:lnTo>
                  <a:lnTo>
                    <a:pt x="479" y="21"/>
                  </a:lnTo>
                  <a:lnTo>
                    <a:pt x="479" y="21"/>
                  </a:lnTo>
                  <a:lnTo>
                    <a:pt x="488" y="28"/>
                  </a:lnTo>
                  <a:lnTo>
                    <a:pt x="496" y="35"/>
                  </a:lnTo>
                  <a:lnTo>
                    <a:pt x="503" y="41"/>
                  </a:lnTo>
                  <a:lnTo>
                    <a:pt x="508" y="48"/>
                  </a:lnTo>
                  <a:lnTo>
                    <a:pt x="513" y="53"/>
                  </a:lnTo>
                  <a:lnTo>
                    <a:pt x="516" y="59"/>
                  </a:lnTo>
                  <a:lnTo>
                    <a:pt x="518" y="65"/>
                  </a:lnTo>
                  <a:lnTo>
                    <a:pt x="520" y="70"/>
                  </a:lnTo>
                  <a:lnTo>
                    <a:pt x="522" y="79"/>
                  </a:lnTo>
                  <a:lnTo>
                    <a:pt x="523" y="86"/>
                  </a:lnTo>
                  <a:lnTo>
                    <a:pt x="522" y="90"/>
                  </a:lnTo>
                  <a:lnTo>
                    <a:pt x="522" y="91"/>
                  </a:lnTo>
                  <a:lnTo>
                    <a:pt x="522" y="91"/>
                  </a:lnTo>
                  <a:lnTo>
                    <a:pt x="528" y="87"/>
                  </a:lnTo>
                  <a:lnTo>
                    <a:pt x="535" y="85"/>
                  </a:lnTo>
                  <a:lnTo>
                    <a:pt x="545" y="82"/>
                  </a:lnTo>
                  <a:lnTo>
                    <a:pt x="555" y="80"/>
                  </a:lnTo>
                  <a:lnTo>
                    <a:pt x="561" y="80"/>
                  </a:lnTo>
                  <a:lnTo>
                    <a:pt x="567" y="80"/>
                  </a:lnTo>
                  <a:lnTo>
                    <a:pt x="573" y="82"/>
                  </a:lnTo>
                  <a:lnTo>
                    <a:pt x="579" y="84"/>
                  </a:lnTo>
                  <a:lnTo>
                    <a:pt x="585" y="86"/>
                  </a:lnTo>
                  <a:lnTo>
                    <a:pt x="591" y="91"/>
                  </a:lnTo>
                  <a:lnTo>
                    <a:pt x="591" y="91"/>
                  </a:lnTo>
                  <a:lnTo>
                    <a:pt x="597" y="96"/>
                  </a:lnTo>
                  <a:lnTo>
                    <a:pt x="601" y="102"/>
                  </a:lnTo>
                  <a:lnTo>
                    <a:pt x="605" y="108"/>
                  </a:lnTo>
                  <a:lnTo>
                    <a:pt x="607" y="114"/>
                  </a:lnTo>
                  <a:lnTo>
                    <a:pt x="609" y="118"/>
                  </a:lnTo>
                  <a:lnTo>
                    <a:pt x="611" y="125"/>
                  </a:lnTo>
                  <a:lnTo>
                    <a:pt x="611" y="129"/>
                  </a:lnTo>
                  <a:lnTo>
                    <a:pt x="611" y="135"/>
                  </a:lnTo>
                  <a:lnTo>
                    <a:pt x="609" y="144"/>
                  </a:lnTo>
                  <a:lnTo>
                    <a:pt x="607" y="151"/>
                  </a:lnTo>
                  <a:lnTo>
                    <a:pt x="605" y="158"/>
                  </a:lnTo>
                  <a:lnTo>
                    <a:pt x="605" y="158"/>
                  </a:lnTo>
                  <a:lnTo>
                    <a:pt x="611" y="162"/>
                  </a:lnTo>
                  <a:lnTo>
                    <a:pt x="618" y="167"/>
                  </a:lnTo>
                  <a:lnTo>
                    <a:pt x="627" y="176"/>
                  </a:lnTo>
                  <a:lnTo>
                    <a:pt x="631" y="181"/>
                  </a:lnTo>
                  <a:lnTo>
                    <a:pt x="635" y="187"/>
                  </a:lnTo>
                  <a:lnTo>
                    <a:pt x="638" y="194"/>
                  </a:lnTo>
                  <a:lnTo>
                    <a:pt x="642" y="202"/>
                  </a:lnTo>
                  <a:lnTo>
                    <a:pt x="645" y="210"/>
                  </a:lnTo>
                  <a:lnTo>
                    <a:pt x="647" y="220"/>
                  </a:lnTo>
                  <a:lnTo>
                    <a:pt x="648" y="231"/>
                  </a:lnTo>
                  <a:lnTo>
                    <a:pt x="649" y="241"/>
                  </a:lnTo>
                  <a:lnTo>
                    <a:pt x="649" y="242"/>
                  </a:lnTo>
                  <a:lnTo>
                    <a:pt x="649" y="242"/>
                  </a:lnTo>
                  <a:lnTo>
                    <a:pt x="648" y="254"/>
                  </a:lnTo>
                  <a:lnTo>
                    <a:pt x="648" y="265"/>
                  </a:lnTo>
                  <a:lnTo>
                    <a:pt x="645" y="275"/>
                  </a:lnTo>
                  <a:lnTo>
                    <a:pt x="643" y="283"/>
                  </a:lnTo>
                  <a:lnTo>
                    <a:pt x="640" y="291"/>
                  </a:lnTo>
                  <a:lnTo>
                    <a:pt x="636" y="299"/>
                  </a:lnTo>
                  <a:lnTo>
                    <a:pt x="632" y="305"/>
                  </a:lnTo>
                  <a:lnTo>
                    <a:pt x="628" y="311"/>
                  </a:lnTo>
                  <a:lnTo>
                    <a:pt x="621" y="320"/>
                  </a:lnTo>
                  <a:lnTo>
                    <a:pt x="614" y="327"/>
                  </a:lnTo>
                  <a:lnTo>
                    <a:pt x="608" y="332"/>
                  </a:lnTo>
                  <a:lnTo>
                    <a:pt x="608" y="332"/>
                  </a:lnTo>
                  <a:lnTo>
                    <a:pt x="611" y="338"/>
                  </a:lnTo>
                  <a:lnTo>
                    <a:pt x="612" y="346"/>
                  </a:lnTo>
                  <a:lnTo>
                    <a:pt x="614" y="355"/>
                  </a:lnTo>
                  <a:lnTo>
                    <a:pt x="614" y="359"/>
                  </a:lnTo>
                  <a:lnTo>
                    <a:pt x="613" y="365"/>
                  </a:lnTo>
                  <a:lnTo>
                    <a:pt x="612" y="370"/>
                  </a:lnTo>
                  <a:lnTo>
                    <a:pt x="611" y="376"/>
                  </a:lnTo>
                  <a:lnTo>
                    <a:pt x="608" y="382"/>
                  </a:lnTo>
                  <a:lnTo>
                    <a:pt x="605" y="388"/>
                  </a:lnTo>
                  <a:lnTo>
                    <a:pt x="600" y="393"/>
                  </a:lnTo>
                  <a:lnTo>
                    <a:pt x="594" y="398"/>
                  </a:lnTo>
                  <a:lnTo>
                    <a:pt x="594" y="398"/>
                  </a:lnTo>
                  <a:lnTo>
                    <a:pt x="589" y="402"/>
                  </a:lnTo>
                  <a:lnTo>
                    <a:pt x="582" y="406"/>
                  </a:lnTo>
                  <a:lnTo>
                    <a:pt x="576" y="408"/>
                  </a:lnTo>
                  <a:lnTo>
                    <a:pt x="570" y="409"/>
                  </a:lnTo>
                  <a:lnTo>
                    <a:pt x="564" y="410"/>
                  </a:lnTo>
                  <a:lnTo>
                    <a:pt x="558" y="410"/>
                  </a:lnTo>
                  <a:lnTo>
                    <a:pt x="547" y="408"/>
                  </a:lnTo>
                  <a:lnTo>
                    <a:pt x="539" y="405"/>
                  </a:lnTo>
                  <a:lnTo>
                    <a:pt x="531" y="402"/>
                  </a:lnTo>
                  <a:lnTo>
                    <a:pt x="525" y="398"/>
                  </a:lnTo>
                  <a:lnTo>
                    <a:pt x="525" y="398"/>
                  </a:lnTo>
                  <a:lnTo>
                    <a:pt x="525" y="399"/>
                  </a:lnTo>
                  <a:lnTo>
                    <a:pt x="526" y="404"/>
                  </a:lnTo>
                  <a:lnTo>
                    <a:pt x="525" y="411"/>
                  </a:lnTo>
                  <a:lnTo>
                    <a:pt x="524" y="420"/>
                  </a:lnTo>
                  <a:lnTo>
                    <a:pt x="522" y="425"/>
                  </a:lnTo>
                  <a:lnTo>
                    <a:pt x="519" y="431"/>
                  </a:lnTo>
                  <a:lnTo>
                    <a:pt x="515" y="436"/>
                  </a:lnTo>
                  <a:lnTo>
                    <a:pt x="511" y="442"/>
                  </a:lnTo>
                  <a:lnTo>
                    <a:pt x="506" y="448"/>
                  </a:lnTo>
                  <a:lnTo>
                    <a:pt x="499" y="455"/>
                  </a:lnTo>
                  <a:lnTo>
                    <a:pt x="492" y="462"/>
                  </a:lnTo>
                  <a:lnTo>
                    <a:pt x="482" y="468"/>
                  </a:lnTo>
                  <a:lnTo>
                    <a:pt x="482" y="468"/>
                  </a:lnTo>
                  <a:lnTo>
                    <a:pt x="472" y="473"/>
                  </a:lnTo>
                  <a:lnTo>
                    <a:pt x="462" y="477"/>
                  </a:lnTo>
                  <a:lnTo>
                    <a:pt x="452" y="480"/>
                  </a:lnTo>
                  <a:lnTo>
                    <a:pt x="442" y="481"/>
                  </a:lnTo>
                  <a:lnTo>
                    <a:pt x="432" y="481"/>
                  </a:lnTo>
                  <a:lnTo>
                    <a:pt x="423" y="480"/>
                  </a:lnTo>
                  <a:lnTo>
                    <a:pt x="415" y="478"/>
                  </a:lnTo>
                  <a:lnTo>
                    <a:pt x="406" y="475"/>
                  </a:lnTo>
                  <a:lnTo>
                    <a:pt x="392" y="470"/>
                  </a:lnTo>
                  <a:lnTo>
                    <a:pt x="380" y="463"/>
                  </a:lnTo>
                  <a:lnTo>
                    <a:pt x="371" y="456"/>
                  </a:lnTo>
                  <a:lnTo>
                    <a:pt x="371" y="456"/>
                  </a:lnTo>
                  <a:lnTo>
                    <a:pt x="370" y="462"/>
                  </a:lnTo>
                  <a:lnTo>
                    <a:pt x="368" y="467"/>
                  </a:lnTo>
                  <a:lnTo>
                    <a:pt x="365" y="473"/>
                  </a:lnTo>
                  <a:lnTo>
                    <a:pt x="360" y="478"/>
                  </a:lnTo>
                  <a:lnTo>
                    <a:pt x="356" y="481"/>
                  </a:lnTo>
                  <a:lnTo>
                    <a:pt x="352" y="484"/>
                  </a:lnTo>
                  <a:lnTo>
                    <a:pt x="347" y="486"/>
                  </a:lnTo>
                  <a:lnTo>
                    <a:pt x="341" y="487"/>
                  </a:lnTo>
                  <a:lnTo>
                    <a:pt x="335" y="488"/>
                  </a:lnTo>
                  <a:lnTo>
                    <a:pt x="328" y="489"/>
                  </a:lnTo>
                  <a:lnTo>
                    <a:pt x="328" y="489"/>
                  </a:lnTo>
                  <a:lnTo>
                    <a:pt x="320" y="488"/>
                  </a:lnTo>
                  <a:lnTo>
                    <a:pt x="313" y="487"/>
                  </a:lnTo>
                  <a:lnTo>
                    <a:pt x="308" y="486"/>
                  </a:lnTo>
                  <a:lnTo>
                    <a:pt x="303" y="484"/>
                  </a:lnTo>
                  <a:lnTo>
                    <a:pt x="299" y="481"/>
                  </a:lnTo>
                  <a:lnTo>
                    <a:pt x="296" y="478"/>
                  </a:lnTo>
                  <a:lnTo>
                    <a:pt x="290" y="473"/>
                  </a:lnTo>
                  <a:lnTo>
                    <a:pt x="287" y="467"/>
                  </a:lnTo>
                  <a:lnTo>
                    <a:pt x="285" y="462"/>
                  </a:lnTo>
                  <a:lnTo>
                    <a:pt x="284" y="456"/>
                  </a:lnTo>
                </a:path>
              </a:pathLst>
            </a:custGeom>
            <a:noFill/>
            <a:ln w="5400">
              <a:solidFill>
                <a:srgbClr val="00A0C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044" name="Line 60"/>
            <p:cNvSpPr>
              <a:spLocks noChangeShapeType="1"/>
            </p:cNvSpPr>
            <p:nvPr/>
          </p:nvSpPr>
          <p:spPr bwMode="auto">
            <a:xfrm>
              <a:off x="5257" y="4088"/>
              <a:ext cx="0" cy="11"/>
            </a:xfrm>
            <a:prstGeom prst="line">
              <a:avLst/>
            </a:prstGeom>
            <a:noFill/>
            <a:ln w="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045" name="Line 61"/>
            <p:cNvSpPr>
              <a:spLocks noChangeShapeType="1"/>
            </p:cNvSpPr>
            <p:nvPr/>
          </p:nvSpPr>
          <p:spPr bwMode="auto">
            <a:xfrm>
              <a:off x="5257" y="4112"/>
              <a:ext cx="0" cy="10"/>
            </a:xfrm>
            <a:prstGeom prst="line">
              <a:avLst/>
            </a:prstGeom>
            <a:noFill/>
            <a:ln w="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046" name="Line 62"/>
            <p:cNvSpPr>
              <a:spLocks noChangeShapeType="1"/>
            </p:cNvSpPr>
            <p:nvPr/>
          </p:nvSpPr>
          <p:spPr bwMode="auto">
            <a:xfrm>
              <a:off x="5315" y="4088"/>
              <a:ext cx="0" cy="11"/>
            </a:xfrm>
            <a:prstGeom prst="line">
              <a:avLst/>
            </a:prstGeom>
            <a:noFill/>
            <a:ln w="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047" name="Line 63"/>
            <p:cNvSpPr>
              <a:spLocks noChangeShapeType="1"/>
            </p:cNvSpPr>
            <p:nvPr/>
          </p:nvSpPr>
          <p:spPr bwMode="auto">
            <a:xfrm>
              <a:off x="5315" y="4113"/>
              <a:ext cx="0" cy="10"/>
            </a:xfrm>
            <a:prstGeom prst="line">
              <a:avLst/>
            </a:prstGeom>
            <a:noFill/>
            <a:ln w="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048" name="Line 64"/>
            <p:cNvSpPr>
              <a:spLocks noChangeShapeType="1"/>
            </p:cNvSpPr>
            <p:nvPr/>
          </p:nvSpPr>
          <p:spPr bwMode="auto">
            <a:xfrm>
              <a:off x="5281" y="4126"/>
              <a:ext cx="11" cy="0"/>
            </a:xfrm>
            <a:prstGeom prst="line">
              <a:avLst/>
            </a:prstGeom>
            <a:noFill/>
            <a:ln w="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049" name="Freeform 65"/>
            <p:cNvSpPr>
              <a:spLocks noChangeArrowheads="1"/>
            </p:cNvSpPr>
            <p:nvPr/>
          </p:nvSpPr>
          <p:spPr bwMode="auto">
            <a:xfrm>
              <a:off x="5231" y="4076"/>
              <a:ext cx="47" cy="16"/>
            </a:xfrm>
            <a:custGeom>
              <a:avLst/>
              <a:gdLst>
                <a:gd name="T0" fmla="*/ 0 w 211"/>
                <a:gd name="T1" fmla="*/ 0 h 62"/>
                <a:gd name="T2" fmla="*/ 0 w 211"/>
                <a:gd name="T3" fmla="*/ 61 h 62"/>
                <a:gd name="T4" fmla="*/ 210 w 211"/>
                <a:gd name="T5" fmla="*/ 61 h 62"/>
                <a:gd name="T6" fmla="*/ 210 w 211"/>
                <a:gd name="T7" fmla="*/ 0 h 62"/>
                <a:gd name="T8" fmla="*/ 0 w 211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62">
                  <a:moveTo>
                    <a:pt x="0" y="0"/>
                  </a:moveTo>
                  <a:lnTo>
                    <a:pt x="0" y="61"/>
                  </a:lnTo>
                  <a:lnTo>
                    <a:pt x="210" y="61"/>
                  </a:lnTo>
                  <a:lnTo>
                    <a:pt x="210" y="0"/>
                  </a:lnTo>
                  <a:lnTo>
                    <a:pt x="0" y="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050" name="Freeform 66"/>
            <p:cNvSpPr>
              <a:spLocks noChangeArrowheads="1"/>
            </p:cNvSpPr>
            <p:nvPr/>
          </p:nvSpPr>
          <p:spPr bwMode="auto">
            <a:xfrm>
              <a:off x="5279" y="4073"/>
              <a:ext cx="4" cy="20"/>
            </a:xfrm>
            <a:custGeom>
              <a:avLst/>
              <a:gdLst>
                <a:gd name="T0" fmla="*/ 22 w 23"/>
                <a:gd name="T1" fmla="*/ 0 h 79"/>
                <a:gd name="T2" fmla="*/ 22 w 23"/>
                <a:gd name="T3" fmla="*/ 61 h 79"/>
                <a:gd name="T4" fmla="*/ 0 w 23"/>
                <a:gd name="T5" fmla="*/ 78 h 79"/>
                <a:gd name="T6" fmla="*/ 0 w 23"/>
                <a:gd name="T7" fmla="*/ 16 h 79"/>
                <a:gd name="T8" fmla="*/ 22 w 23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9">
                  <a:moveTo>
                    <a:pt x="22" y="0"/>
                  </a:moveTo>
                  <a:lnTo>
                    <a:pt x="22" y="61"/>
                  </a:lnTo>
                  <a:lnTo>
                    <a:pt x="0" y="78"/>
                  </a:lnTo>
                  <a:lnTo>
                    <a:pt x="0" y="16"/>
                  </a:lnTo>
                  <a:lnTo>
                    <a:pt x="22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051" name="Freeform 67"/>
            <p:cNvSpPr>
              <a:spLocks noChangeArrowheads="1"/>
            </p:cNvSpPr>
            <p:nvPr/>
          </p:nvSpPr>
          <p:spPr bwMode="auto">
            <a:xfrm>
              <a:off x="5231" y="4073"/>
              <a:ext cx="52" cy="3"/>
            </a:xfrm>
            <a:custGeom>
              <a:avLst/>
              <a:gdLst>
                <a:gd name="T0" fmla="*/ 0 w 233"/>
                <a:gd name="T1" fmla="*/ 16 h 17"/>
                <a:gd name="T2" fmla="*/ 22 w 233"/>
                <a:gd name="T3" fmla="*/ 0 h 17"/>
                <a:gd name="T4" fmla="*/ 232 w 233"/>
                <a:gd name="T5" fmla="*/ 0 h 17"/>
                <a:gd name="T6" fmla="*/ 210 w 233"/>
                <a:gd name="T7" fmla="*/ 16 h 17"/>
                <a:gd name="T8" fmla="*/ 0 w 233"/>
                <a:gd name="T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7">
                  <a:moveTo>
                    <a:pt x="0" y="16"/>
                  </a:moveTo>
                  <a:lnTo>
                    <a:pt x="22" y="0"/>
                  </a:lnTo>
                  <a:lnTo>
                    <a:pt x="232" y="0"/>
                  </a:lnTo>
                  <a:lnTo>
                    <a:pt x="210" y="16"/>
                  </a:lnTo>
                  <a:lnTo>
                    <a:pt x="0" y="16"/>
                  </a:lnTo>
                </a:path>
              </a:pathLst>
            </a:custGeom>
            <a:solidFill>
              <a:srgbClr val="6666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052" name="Freeform 68"/>
            <p:cNvSpPr>
              <a:spLocks noChangeArrowheads="1"/>
            </p:cNvSpPr>
            <p:nvPr/>
          </p:nvSpPr>
          <p:spPr bwMode="auto">
            <a:xfrm>
              <a:off x="5231" y="4099"/>
              <a:ext cx="47" cy="13"/>
            </a:xfrm>
            <a:custGeom>
              <a:avLst/>
              <a:gdLst>
                <a:gd name="T0" fmla="*/ 0 w 211"/>
                <a:gd name="T1" fmla="*/ 0 h 62"/>
                <a:gd name="T2" fmla="*/ 0 w 211"/>
                <a:gd name="T3" fmla="*/ 61 h 62"/>
                <a:gd name="T4" fmla="*/ 210 w 211"/>
                <a:gd name="T5" fmla="*/ 61 h 62"/>
                <a:gd name="T6" fmla="*/ 210 w 211"/>
                <a:gd name="T7" fmla="*/ 0 h 62"/>
                <a:gd name="T8" fmla="*/ 0 w 211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62">
                  <a:moveTo>
                    <a:pt x="0" y="0"/>
                  </a:moveTo>
                  <a:lnTo>
                    <a:pt x="0" y="61"/>
                  </a:lnTo>
                  <a:lnTo>
                    <a:pt x="210" y="61"/>
                  </a:lnTo>
                  <a:lnTo>
                    <a:pt x="210" y="0"/>
                  </a:lnTo>
                  <a:lnTo>
                    <a:pt x="0" y="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053" name="Freeform 69"/>
            <p:cNvSpPr>
              <a:spLocks noChangeArrowheads="1"/>
            </p:cNvSpPr>
            <p:nvPr/>
          </p:nvSpPr>
          <p:spPr bwMode="auto">
            <a:xfrm>
              <a:off x="5279" y="4095"/>
              <a:ext cx="4" cy="17"/>
            </a:xfrm>
            <a:custGeom>
              <a:avLst/>
              <a:gdLst>
                <a:gd name="T0" fmla="*/ 22 w 23"/>
                <a:gd name="T1" fmla="*/ 0 h 79"/>
                <a:gd name="T2" fmla="*/ 22 w 23"/>
                <a:gd name="T3" fmla="*/ 61 h 79"/>
                <a:gd name="T4" fmla="*/ 0 w 23"/>
                <a:gd name="T5" fmla="*/ 78 h 79"/>
                <a:gd name="T6" fmla="*/ 0 w 23"/>
                <a:gd name="T7" fmla="*/ 17 h 79"/>
                <a:gd name="T8" fmla="*/ 22 w 23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9">
                  <a:moveTo>
                    <a:pt x="22" y="0"/>
                  </a:moveTo>
                  <a:lnTo>
                    <a:pt x="22" y="61"/>
                  </a:lnTo>
                  <a:lnTo>
                    <a:pt x="0" y="78"/>
                  </a:lnTo>
                  <a:lnTo>
                    <a:pt x="0" y="17"/>
                  </a:lnTo>
                  <a:lnTo>
                    <a:pt x="22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054" name="Freeform 70"/>
            <p:cNvSpPr>
              <a:spLocks noChangeArrowheads="1"/>
            </p:cNvSpPr>
            <p:nvPr/>
          </p:nvSpPr>
          <p:spPr bwMode="auto">
            <a:xfrm>
              <a:off x="5231" y="4095"/>
              <a:ext cx="52" cy="3"/>
            </a:xfrm>
            <a:custGeom>
              <a:avLst/>
              <a:gdLst>
                <a:gd name="T0" fmla="*/ 0 w 233"/>
                <a:gd name="T1" fmla="*/ 17 h 18"/>
                <a:gd name="T2" fmla="*/ 22 w 233"/>
                <a:gd name="T3" fmla="*/ 0 h 18"/>
                <a:gd name="T4" fmla="*/ 232 w 233"/>
                <a:gd name="T5" fmla="*/ 0 h 18"/>
                <a:gd name="T6" fmla="*/ 210 w 233"/>
                <a:gd name="T7" fmla="*/ 17 h 18"/>
                <a:gd name="T8" fmla="*/ 0 w 233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8">
                  <a:moveTo>
                    <a:pt x="0" y="17"/>
                  </a:moveTo>
                  <a:lnTo>
                    <a:pt x="22" y="0"/>
                  </a:lnTo>
                  <a:lnTo>
                    <a:pt x="232" y="0"/>
                  </a:lnTo>
                  <a:lnTo>
                    <a:pt x="210" y="17"/>
                  </a:lnTo>
                  <a:lnTo>
                    <a:pt x="0" y="17"/>
                  </a:lnTo>
                </a:path>
              </a:pathLst>
            </a:custGeom>
            <a:solidFill>
              <a:srgbClr val="6666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055" name="Freeform 71"/>
            <p:cNvSpPr>
              <a:spLocks noChangeArrowheads="1"/>
            </p:cNvSpPr>
            <p:nvPr/>
          </p:nvSpPr>
          <p:spPr bwMode="auto">
            <a:xfrm>
              <a:off x="5231" y="4121"/>
              <a:ext cx="47" cy="13"/>
            </a:xfrm>
            <a:custGeom>
              <a:avLst/>
              <a:gdLst>
                <a:gd name="T0" fmla="*/ 0 w 211"/>
                <a:gd name="T1" fmla="*/ 0 h 62"/>
                <a:gd name="T2" fmla="*/ 0 w 211"/>
                <a:gd name="T3" fmla="*/ 61 h 62"/>
                <a:gd name="T4" fmla="*/ 210 w 211"/>
                <a:gd name="T5" fmla="*/ 61 h 62"/>
                <a:gd name="T6" fmla="*/ 210 w 211"/>
                <a:gd name="T7" fmla="*/ 0 h 62"/>
                <a:gd name="T8" fmla="*/ 0 w 211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62">
                  <a:moveTo>
                    <a:pt x="0" y="0"/>
                  </a:moveTo>
                  <a:lnTo>
                    <a:pt x="0" y="61"/>
                  </a:lnTo>
                  <a:lnTo>
                    <a:pt x="210" y="61"/>
                  </a:lnTo>
                  <a:lnTo>
                    <a:pt x="210" y="0"/>
                  </a:lnTo>
                  <a:lnTo>
                    <a:pt x="0" y="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056" name="Freeform 72"/>
            <p:cNvSpPr>
              <a:spLocks noChangeArrowheads="1"/>
            </p:cNvSpPr>
            <p:nvPr/>
          </p:nvSpPr>
          <p:spPr bwMode="auto">
            <a:xfrm>
              <a:off x="5279" y="4117"/>
              <a:ext cx="4" cy="17"/>
            </a:xfrm>
            <a:custGeom>
              <a:avLst/>
              <a:gdLst>
                <a:gd name="T0" fmla="*/ 22 w 23"/>
                <a:gd name="T1" fmla="*/ 0 h 79"/>
                <a:gd name="T2" fmla="*/ 22 w 23"/>
                <a:gd name="T3" fmla="*/ 61 h 79"/>
                <a:gd name="T4" fmla="*/ 0 w 23"/>
                <a:gd name="T5" fmla="*/ 78 h 79"/>
                <a:gd name="T6" fmla="*/ 0 w 23"/>
                <a:gd name="T7" fmla="*/ 17 h 79"/>
                <a:gd name="T8" fmla="*/ 22 w 23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9">
                  <a:moveTo>
                    <a:pt x="22" y="0"/>
                  </a:moveTo>
                  <a:lnTo>
                    <a:pt x="22" y="61"/>
                  </a:lnTo>
                  <a:lnTo>
                    <a:pt x="0" y="78"/>
                  </a:lnTo>
                  <a:lnTo>
                    <a:pt x="0" y="17"/>
                  </a:lnTo>
                  <a:lnTo>
                    <a:pt x="22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057" name="Freeform 73"/>
            <p:cNvSpPr>
              <a:spLocks noChangeArrowheads="1"/>
            </p:cNvSpPr>
            <p:nvPr/>
          </p:nvSpPr>
          <p:spPr bwMode="auto">
            <a:xfrm>
              <a:off x="5231" y="4117"/>
              <a:ext cx="52" cy="3"/>
            </a:xfrm>
            <a:custGeom>
              <a:avLst/>
              <a:gdLst>
                <a:gd name="T0" fmla="*/ 0 w 233"/>
                <a:gd name="T1" fmla="*/ 17 h 18"/>
                <a:gd name="T2" fmla="*/ 22 w 233"/>
                <a:gd name="T3" fmla="*/ 0 h 18"/>
                <a:gd name="T4" fmla="*/ 232 w 233"/>
                <a:gd name="T5" fmla="*/ 0 h 18"/>
                <a:gd name="T6" fmla="*/ 210 w 233"/>
                <a:gd name="T7" fmla="*/ 17 h 18"/>
                <a:gd name="T8" fmla="*/ 0 w 233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8">
                  <a:moveTo>
                    <a:pt x="0" y="17"/>
                  </a:moveTo>
                  <a:lnTo>
                    <a:pt x="22" y="0"/>
                  </a:lnTo>
                  <a:lnTo>
                    <a:pt x="232" y="0"/>
                  </a:lnTo>
                  <a:lnTo>
                    <a:pt x="210" y="17"/>
                  </a:lnTo>
                  <a:lnTo>
                    <a:pt x="0" y="17"/>
                  </a:lnTo>
                </a:path>
              </a:pathLst>
            </a:custGeom>
            <a:solidFill>
              <a:srgbClr val="6666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058" name="Freeform 74"/>
            <p:cNvSpPr>
              <a:spLocks noChangeArrowheads="1"/>
            </p:cNvSpPr>
            <p:nvPr/>
          </p:nvSpPr>
          <p:spPr bwMode="auto">
            <a:xfrm>
              <a:off x="5291" y="4076"/>
              <a:ext cx="43" cy="16"/>
            </a:xfrm>
            <a:custGeom>
              <a:avLst/>
              <a:gdLst>
                <a:gd name="T0" fmla="*/ 0 w 192"/>
                <a:gd name="T1" fmla="*/ 0 h 62"/>
                <a:gd name="T2" fmla="*/ 0 w 192"/>
                <a:gd name="T3" fmla="*/ 61 h 62"/>
                <a:gd name="T4" fmla="*/ 191 w 192"/>
                <a:gd name="T5" fmla="*/ 61 h 62"/>
                <a:gd name="T6" fmla="*/ 191 w 192"/>
                <a:gd name="T7" fmla="*/ 0 h 62"/>
                <a:gd name="T8" fmla="*/ 0 w 192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2">
                  <a:moveTo>
                    <a:pt x="0" y="0"/>
                  </a:moveTo>
                  <a:lnTo>
                    <a:pt x="0" y="61"/>
                  </a:lnTo>
                  <a:lnTo>
                    <a:pt x="191" y="61"/>
                  </a:lnTo>
                  <a:lnTo>
                    <a:pt x="191" y="0"/>
                  </a:lnTo>
                  <a:lnTo>
                    <a:pt x="0" y="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059" name="Freeform 75"/>
            <p:cNvSpPr>
              <a:spLocks noChangeArrowheads="1"/>
            </p:cNvSpPr>
            <p:nvPr/>
          </p:nvSpPr>
          <p:spPr bwMode="auto">
            <a:xfrm>
              <a:off x="5334" y="4073"/>
              <a:ext cx="4" cy="20"/>
            </a:xfrm>
            <a:custGeom>
              <a:avLst/>
              <a:gdLst>
                <a:gd name="T0" fmla="*/ 20 w 21"/>
                <a:gd name="T1" fmla="*/ 0 h 79"/>
                <a:gd name="T2" fmla="*/ 20 w 21"/>
                <a:gd name="T3" fmla="*/ 61 h 79"/>
                <a:gd name="T4" fmla="*/ 0 w 21"/>
                <a:gd name="T5" fmla="*/ 78 h 79"/>
                <a:gd name="T6" fmla="*/ 0 w 21"/>
                <a:gd name="T7" fmla="*/ 16 h 79"/>
                <a:gd name="T8" fmla="*/ 20 w 21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79">
                  <a:moveTo>
                    <a:pt x="20" y="0"/>
                  </a:moveTo>
                  <a:lnTo>
                    <a:pt x="20" y="61"/>
                  </a:lnTo>
                  <a:lnTo>
                    <a:pt x="0" y="78"/>
                  </a:lnTo>
                  <a:lnTo>
                    <a:pt x="0" y="16"/>
                  </a:lnTo>
                  <a:lnTo>
                    <a:pt x="20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060" name="Freeform 76"/>
            <p:cNvSpPr>
              <a:spLocks noChangeArrowheads="1"/>
            </p:cNvSpPr>
            <p:nvPr/>
          </p:nvSpPr>
          <p:spPr bwMode="auto">
            <a:xfrm>
              <a:off x="5291" y="4073"/>
              <a:ext cx="47" cy="3"/>
            </a:xfrm>
            <a:custGeom>
              <a:avLst/>
              <a:gdLst>
                <a:gd name="T0" fmla="*/ 0 w 212"/>
                <a:gd name="T1" fmla="*/ 16 h 17"/>
                <a:gd name="T2" fmla="*/ 20 w 212"/>
                <a:gd name="T3" fmla="*/ 0 h 17"/>
                <a:gd name="T4" fmla="*/ 211 w 212"/>
                <a:gd name="T5" fmla="*/ 0 h 17"/>
                <a:gd name="T6" fmla="*/ 191 w 212"/>
                <a:gd name="T7" fmla="*/ 16 h 17"/>
                <a:gd name="T8" fmla="*/ 0 w 212"/>
                <a:gd name="T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7">
                  <a:moveTo>
                    <a:pt x="0" y="16"/>
                  </a:moveTo>
                  <a:lnTo>
                    <a:pt x="20" y="0"/>
                  </a:lnTo>
                  <a:lnTo>
                    <a:pt x="211" y="0"/>
                  </a:lnTo>
                  <a:lnTo>
                    <a:pt x="191" y="16"/>
                  </a:lnTo>
                  <a:lnTo>
                    <a:pt x="0" y="16"/>
                  </a:lnTo>
                </a:path>
              </a:pathLst>
            </a:custGeom>
            <a:solidFill>
              <a:srgbClr val="6666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061" name="Freeform 77"/>
            <p:cNvSpPr>
              <a:spLocks noChangeArrowheads="1"/>
            </p:cNvSpPr>
            <p:nvPr/>
          </p:nvSpPr>
          <p:spPr bwMode="auto">
            <a:xfrm>
              <a:off x="5291" y="4099"/>
              <a:ext cx="43" cy="13"/>
            </a:xfrm>
            <a:custGeom>
              <a:avLst/>
              <a:gdLst>
                <a:gd name="T0" fmla="*/ 0 w 192"/>
                <a:gd name="T1" fmla="*/ 0 h 62"/>
                <a:gd name="T2" fmla="*/ 0 w 192"/>
                <a:gd name="T3" fmla="*/ 61 h 62"/>
                <a:gd name="T4" fmla="*/ 191 w 192"/>
                <a:gd name="T5" fmla="*/ 61 h 62"/>
                <a:gd name="T6" fmla="*/ 191 w 192"/>
                <a:gd name="T7" fmla="*/ 0 h 62"/>
                <a:gd name="T8" fmla="*/ 0 w 192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2">
                  <a:moveTo>
                    <a:pt x="0" y="0"/>
                  </a:moveTo>
                  <a:lnTo>
                    <a:pt x="0" y="61"/>
                  </a:lnTo>
                  <a:lnTo>
                    <a:pt x="191" y="61"/>
                  </a:lnTo>
                  <a:lnTo>
                    <a:pt x="191" y="0"/>
                  </a:lnTo>
                  <a:lnTo>
                    <a:pt x="0" y="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062" name="Freeform 78"/>
            <p:cNvSpPr>
              <a:spLocks noChangeArrowheads="1"/>
            </p:cNvSpPr>
            <p:nvPr/>
          </p:nvSpPr>
          <p:spPr bwMode="auto">
            <a:xfrm>
              <a:off x="5334" y="4095"/>
              <a:ext cx="4" cy="17"/>
            </a:xfrm>
            <a:custGeom>
              <a:avLst/>
              <a:gdLst>
                <a:gd name="T0" fmla="*/ 20 w 21"/>
                <a:gd name="T1" fmla="*/ 0 h 79"/>
                <a:gd name="T2" fmla="*/ 20 w 21"/>
                <a:gd name="T3" fmla="*/ 61 h 79"/>
                <a:gd name="T4" fmla="*/ 0 w 21"/>
                <a:gd name="T5" fmla="*/ 78 h 79"/>
                <a:gd name="T6" fmla="*/ 0 w 21"/>
                <a:gd name="T7" fmla="*/ 17 h 79"/>
                <a:gd name="T8" fmla="*/ 20 w 21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79">
                  <a:moveTo>
                    <a:pt x="20" y="0"/>
                  </a:moveTo>
                  <a:lnTo>
                    <a:pt x="20" y="61"/>
                  </a:lnTo>
                  <a:lnTo>
                    <a:pt x="0" y="78"/>
                  </a:lnTo>
                  <a:lnTo>
                    <a:pt x="0" y="17"/>
                  </a:lnTo>
                  <a:lnTo>
                    <a:pt x="20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063" name="Freeform 79"/>
            <p:cNvSpPr>
              <a:spLocks noChangeArrowheads="1"/>
            </p:cNvSpPr>
            <p:nvPr/>
          </p:nvSpPr>
          <p:spPr bwMode="auto">
            <a:xfrm>
              <a:off x="5291" y="4095"/>
              <a:ext cx="47" cy="3"/>
            </a:xfrm>
            <a:custGeom>
              <a:avLst/>
              <a:gdLst>
                <a:gd name="T0" fmla="*/ 0 w 212"/>
                <a:gd name="T1" fmla="*/ 17 h 18"/>
                <a:gd name="T2" fmla="*/ 20 w 212"/>
                <a:gd name="T3" fmla="*/ 0 h 18"/>
                <a:gd name="T4" fmla="*/ 211 w 212"/>
                <a:gd name="T5" fmla="*/ 0 h 18"/>
                <a:gd name="T6" fmla="*/ 191 w 212"/>
                <a:gd name="T7" fmla="*/ 17 h 18"/>
                <a:gd name="T8" fmla="*/ 0 w 212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8">
                  <a:moveTo>
                    <a:pt x="0" y="17"/>
                  </a:moveTo>
                  <a:lnTo>
                    <a:pt x="20" y="0"/>
                  </a:lnTo>
                  <a:lnTo>
                    <a:pt x="211" y="0"/>
                  </a:lnTo>
                  <a:lnTo>
                    <a:pt x="191" y="17"/>
                  </a:lnTo>
                  <a:lnTo>
                    <a:pt x="0" y="17"/>
                  </a:lnTo>
                </a:path>
              </a:pathLst>
            </a:custGeom>
            <a:solidFill>
              <a:srgbClr val="6666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064" name="Freeform 80"/>
            <p:cNvSpPr>
              <a:spLocks noChangeArrowheads="1"/>
            </p:cNvSpPr>
            <p:nvPr/>
          </p:nvSpPr>
          <p:spPr bwMode="auto">
            <a:xfrm>
              <a:off x="5291" y="4121"/>
              <a:ext cx="43" cy="13"/>
            </a:xfrm>
            <a:custGeom>
              <a:avLst/>
              <a:gdLst>
                <a:gd name="T0" fmla="*/ 0 w 192"/>
                <a:gd name="T1" fmla="*/ 0 h 62"/>
                <a:gd name="T2" fmla="*/ 0 w 192"/>
                <a:gd name="T3" fmla="*/ 61 h 62"/>
                <a:gd name="T4" fmla="*/ 191 w 192"/>
                <a:gd name="T5" fmla="*/ 61 h 62"/>
                <a:gd name="T6" fmla="*/ 191 w 192"/>
                <a:gd name="T7" fmla="*/ 0 h 62"/>
                <a:gd name="T8" fmla="*/ 0 w 192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2">
                  <a:moveTo>
                    <a:pt x="0" y="0"/>
                  </a:moveTo>
                  <a:lnTo>
                    <a:pt x="0" y="61"/>
                  </a:lnTo>
                  <a:lnTo>
                    <a:pt x="191" y="61"/>
                  </a:lnTo>
                  <a:lnTo>
                    <a:pt x="191" y="0"/>
                  </a:lnTo>
                  <a:lnTo>
                    <a:pt x="0" y="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065" name="Freeform 81"/>
            <p:cNvSpPr>
              <a:spLocks noChangeArrowheads="1"/>
            </p:cNvSpPr>
            <p:nvPr/>
          </p:nvSpPr>
          <p:spPr bwMode="auto">
            <a:xfrm>
              <a:off x="5334" y="4117"/>
              <a:ext cx="4" cy="17"/>
            </a:xfrm>
            <a:custGeom>
              <a:avLst/>
              <a:gdLst>
                <a:gd name="T0" fmla="*/ 20 w 21"/>
                <a:gd name="T1" fmla="*/ 0 h 79"/>
                <a:gd name="T2" fmla="*/ 20 w 21"/>
                <a:gd name="T3" fmla="*/ 61 h 79"/>
                <a:gd name="T4" fmla="*/ 0 w 21"/>
                <a:gd name="T5" fmla="*/ 78 h 79"/>
                <a:gd name="T6" fmla="*/ 0 w 21"/>
                <a:gd name="T7" fmla="*/ 17 h 79"/>
                <a:gd name="T8" fmla="*/ 20 w 21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79">
                  <a:moveTo>
                    <a:pt x="20" y="0"/>
                  </a:moveTo>
                  <a:lnTo>
                    <a:pt x="20" y="61"/>
                  </a:lnTo>
                  <a:lnTo>
                    <a:pt x="0" y="78"/>
                  </a:lnTo>
                  <a:lnTo>
                    <a:pt x="0" y="17"/>
                  </a:lnTo>
                  <a:lnTo>
                    <a:pt x="20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066" name="Freeform 82"/>
            <p:cNvSpPr>
              <a:spLocks noChangeArrowheads="1"/>
            </p:cNvSpPr>
            <p:nvPr/>
          </p:nvSpPr>
          <p:spPr bwMode="auto">
            <a:xfrm>
              <a:off x="5291" y="4117"/>
              <a:ext cx="47" cy="3"/>
            </a:xfrm>
            <a:custGeom>
              <a:avLst/>
              <a:gdLst>
                <a:gd name="T0" fmla="*/ 0 w 212"/>
                <a:gd name="T1" fmla="*/ 17 h 18"/>
                <a:gd name="T2" fmla="*/ 20 w 212"/>
                <a:gd name="T3" fmla="*/ 0 h 18"/>
                <a:gd name="T4" fmla="*/ 211 w 212"/>
                <a:gd name="T5" fmla="*/ 0 h 18"/>
                <a:gd name="T6" fmla="*/ 191 w 212"/>
                <a:gd name="T7" fmla="*/ 17 h 18"/>
                <a:gd name="T8" fmla="*/ 0 w 212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8">
                  <a:moveTo>
                    <a:pt x="0" y="17"/>
                  </a:moveTo>
                  <a:lnTo>
                    <a:pt x="20" y="0"/>
                  </a:lnTo>
                  <a:lnTo>
                    <a:pt x="211" y="0"/>
                  </a:lnTo>
                  <a:lnTo>
                    <a:pt x="191" y="17"/>
                  </a:lnTo>
                  <a:lnTo>
                    <a:pt x="0" y="17"/>
                  </a:lnTo>
                </a:path>
              </a:pathLst>
            </a:custGeom>
            <a:solidFill>
              <a:srgbClr val="6666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92190" name="Group 83"/>
            <p:cNvGrpSpPr>
              <a:grpSpLocks/>
            </p:cNvGrpSpPr>
            <p:nvPr/>
          </p:nvGrpSpPr>
          <p:grpSpPr bwMode="auto">
            <a:xfrm>
              <a:off x="5367" y="3950"/>
              <a:ext cx="76" cy="192"/>
              <a:chOff x="5367" y="3950"/>
              <a:chExt cx="76" cy="192"/>
            </a:xfrm>
          </p:grpSpPr>
          <p:sp>
            <p:nvSpPr>
              <p:cNvPr id="42068" name="Freeform 84"/>
              <p:cNvSpPr>
                <a:spLocks noChangeArrowheads="1"/>
              </p:cNvSpPr>
              <p:nvPr/>
            </p:nvSpPr>
            <p:spPr bwMode="auto">
              <a:xfrm>
                <a:off x="5367" y="3955"/>
                <a:ext cx="68" cy="188"/>
              </a:xfrm>
              <a:custGeom>
                <a:avLst/>
                <a:gdLst>
                  <a:gd name="T0" fmla="*/ 0 w 305"/>
                  <a:gd name="T1" fmla="*/ 0 h 833"/>
                  <a:gd name="T2" fmla="*/ 304 w 305"/>
                  <a:gd name="T3" fmla="*/ 0 h 833"/>
                  <a:gd name="T4" fmla="*/ 304 w 305"/>
                  <a:gd name="T5" fmla="*/ 832 h 833"/>
                  <a:gd name="T6" fmla="*/ 0 w 305"/>
                  <a:gd name="T7" fmla="*/ 832 h 833"/>
                  <a:gd name="T8" fmla="*/ 0 w 305"/>
                  <a:gd name="T9" fmla="*/ 0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833">
                    <a:moveTo>
                      <a:pt x="0" y="0"/>
                    </a:moveTo>
                    <a:lnTo>
                      <a:pt x="304" y="0"/>
                    </a:lnTo>
                    <a:lnTo>
                      <a:pt x="304" y="832"/>
                    </a:lnTo>
                    <a:lnTo>
                      <a:pt x="0" y="83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CECF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69" name="Freeform 85"/>
              <p:cNvSpPr>
                <a:spLocks noChangeArrowheads="1"/>
              </p:cNvSpPr>
              <p:nvPr/>
            </p:nvSpPr>
            <p:spPr bwMode="auto">
              <a:xfrm>
                <a:off x="5367" y="3950"/>
                <a:ext cx="76" cy="4"/>
              </a:xfrm>
              <a:custGeom>
                <a:avLst/>
                <a:gdLst>
                  <a:gd name="T0" fmla="*/ 0 w 339"/>
                  <a:gd name="T1" fmla="*/ 21 h 22"/>
                  <a:gd name="T2" fmla="*/ 304 w 339"/>
                  <a:gd name="T3" fmla="*/ 21 h 22"/>
                  <a:gd name="T4" fmla="*/ 338 w 339"/>
                  <a:gd name="T5" fmla="*/ 0 h 22"/>
                  <a:gd name="T6" fmla="*/ 35 w 339"/>
                  <a:gd name="T7" fmla="*/ 0 h 22"/>
                  <a:gd name="T8" fmla="*/ 0 w 339"/>
                  <a:gd name="T9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" h="22">
                    <a:moveTo>
                      <a:pt x="0" y="21"/>
                    </a:moveTo>
                    <a:lnTo>
                      <a:pt x="304" y="21"/>
                    </a:lnTo>
                    <a:lnTo>
                      <a:pt x="338" y="0"/>
                    </a:lnTo>
                    <a:lnTo>
                      <a:pt x="35" y="0"/>
                    </a:lnTo>
                    <a:lnTo>
                      <a:pt x="0" y="21"/>
                    </a:lnTo>
                  </a:path>
                </a:pathLst>
              </a:custGeom>
              <a:solidFill>
                <a:srgbClr val="00A0C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70" name="Freeform 86"/>
              <p:cNvSpPr>
                <a:spLocks noChangeArrowheads="1"/>
              </p:cNvSpPr>
              <p:nvPr/>
            </p:nvSpPr>
            <p:spPr bwMode="auto">
              <a:xfrm>
                <a:off x="5436" y="3950"/>
                <a:ext cx="7" cy="193"/>
              </a:xfrm>
              <a:custGeom>
                <a:avLst/>
                <a:gdLst>
                  <a:gd name="T0" fmla="*/ 34 w 35"/>
                  <a:gd name="T1" fmla="*/ 0 h 854"/>
                  <a:gd name="T2" fmla="*/ 0 w 35"/>
                  <a:gd name="T3" fmla="*/ 21 h 854"/>
                  <a:gd name="T4" fmla="*/ 0 w 35"/>
                  <a:gd name="T5" fmla="*/ 853 h 854"/>
                  <a:gd name="T6" fmla="*/ 34 w 35"/>
                  <a:gd name="T7" fmla="*/ 832 h 854"/>
                  <a:gd name="T8" fmla="*/ 34 w 35"/>
                  <a:gd name="T9" fmla="*/ 0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854">
                    <a:moveTo>
                      <a:pt x="34" y="0"/>
                    </a:moveTo>
                    <a:lnTo>
                      <a:pt x="0" y="21"/>
                    </a:lnTo>
                    <a:lnTo>
                      <a:pt x="0" y="853"/>
                    </a:lnTo>
                    <a:lnTo>
                      <a:pt x="34" y="832"/>
                    </a:lnTo>
                    <a:lnTo>
                      <a:pt x="34" y="0"/>
                    </a:lnTo>
                  </a:path>
                </a:pathLst>
              </a:custGeom>
              <a:solidFill>
                <a:srgbClr val="80CFE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71" name="Line 87"/>
              <p:cNvSpPr>
                <a:spLocks noChangeShapeType="1"/>
              </p:cNvSpPr>
              <p:nvPr/>
            </p:nvSpPr>
            <p:spPr bwMode="auto">
              <a:xfrm>
                <a:off x="5401" y="3984"/>
                <a:ext cx="0" cy="12"/>
              </a:xfrm>
              <a:prstGeom prst="line">
                <a:avLst/>
              </a:prstGeom>
              <a:noFill/>
              <a:ln w="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72" name="Line 88"/>
              <p:cNvSpPr>
                <a:spLocks noChangeShapeType="1"/>
              </p:cNvSpPr>
              <p:nvPr/>
            </p:nvSpPr>
            <p:spPr bwMode="auto">
              <a:xfrm>
                <a:off x="5401" y="4009"/>
                <a:ext cx="0" cy="12"/>
              </a:xfrm>
              <a:prstGeom prst="line">
                <a:avLst/>
              </a:prstGeom>
              <a:noFill/>
              <a:ln w="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73" name="Line 89"/>
              <p:cNvSpPr>
                <a:spLocks noChangeShapeType="1"/>
              </p:cNvSpPr>
              <p:nvPr/>
            </p:nvSpPr>
            <p:spPr bwMode="auto">
              <a:xfrm>
                <a:off x="5401" y="4034"/>
                <a:ext cx="0" cy="16"/>
              </a:xfrm>
              <a:prstGeom prst="line">
                <a:avLst/>
              </a:prstGeom>
              <a:noFill/>
              <a:ln w="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74" name="Line 90"/>
              <p:cNvSpPr>
                <a:spLocks noChangeShapeType="1"/>
              </p:cNvSpPr>
              <p:nvPr/>
            </p:nvSpPr>
            <p:spPr bwMode="auto">
              <a:xfrm>
                <a:off x="5401" y="4063"/>
                <a:ext cx="0" cy="12"/>
              </a:xfrm>
              <a:prstGeom prst="line">
                <a:avLst/>
              </a:prstGeom>
              <a:noFill/>
              <a:ln w="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75" name="Line 91"/>
              <p:cNvSpPr>
                <a:spLocks noChangeShapeType="1"/>
              </p:cNvSpPr>
              <p:nvPr/>
            </p:nvSpPr>
            <p:spPr bwMode="auto">
              <a:xfrm>
                <a:off x="5401" y="4087"/>
                <a:ext cx="0" cy="12"/>
              </a:xfrm>
              <a:prstGeom prst="line">
                <a:avLst/>
              </a:prstGeom>
              <a:noFill/>
              <a:ln w="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76" name="Line 92"/>
              <p:cNvSpPr>
                <a:spLocks noChangeShapeType="1"/>
              </p:cNvSpPr>
              <p:nvPr/>
            </p:nvSpPr>
            <p:spPr bwMode="auto">
              <a:xfrm>
                <a:off x="5401" y="4110"/>
                <a:ext cx="0" cy="12"/>
              </a:xfrm>
              <a:prstGeom prst="line">
                <a:avLst/>
              </a:prstGeom>
              <a:noFill/>
              <a:ln w="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77" name="Freeform 93"/>
              <p:cNvSpPr>
                <a:spLocks noChangeArrowheads="1"/>
              </p:cNvSpPr>
              <p:nvPr/>
            </p:nvSpPr>
            <p:spPr bwMode="auto">
              <a:xfrm>
                <a:off x="5372" y="3976"/>
                <a:ext cx="54" cy="13"/>
              </a:xfrm>
              <a:custGeom>
                <a:avLst/>
                <a:gdLst>
                  <a:gd name="T0" fmla="*/ 0 w 242"/>
                  <a:gd name="T1" fmla="*/ 0 h 63"/>
                  <a:gd name="T2" fmla="*/ 0 w 242"/>
                  <a:gd name="T3" fmla="*/ 62 h 63"/>
                  <a:gd name="T4" fmla="*/ 241 w 242"/>
                  <a:gd name="T5" fmla="*/ 62 h 63"/>
                  <a:gd name="T6" fmla="*/ 241 w 242"/>
                  <a:gd name="T7" fmla="*/ 0 h 63"/>
                  <a:gd name="T8" fmla="*/ 0 w 242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2" h="63">
                    <a:moveTo>
                      <a:pt x="0" y="0"/>
                    </a:moveTo>
                    <a:lnTo>
                      <a:pt x="0" y="62"/>
                    </a:lnTo>
                    <a:lnTo>
                      <a:pt x="241" y="62"/>
                    </a:lnTo>
                    <a:lnTo>
                      <a:pt x="241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9999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78" name="Freeform 94"/>
              <p:cNvSpPr>
                <a:spLocks noChangeArrowheads="1"/>
              </p:cNvSpPr>
              <p:nvPr/>
            </p:nvSpPr>
            <p:spPr bwMode="auto">
              <a:xfrm>
                <a:off x="5426" y="3973"/>
                <a:ext cx="5" cy="17"/>
              </a:xfrm>
              <a:custGeom>
                <a:avLst/>
                <a:gdLst>
                  <a:gd name="T0" fmla="*/ 25 w 26"/>
                  <a:gd name="T1" fmla="*/ 0 h 80"/>
                  <a:gd name="T2" fmla="*/ 25 w 26"/>
                  <a:gd name="T3" fmla="*/ 62 h 80"/>
                  <a:gd name="T4" fmla="*/ 0 w 26"/>
                  <a:gd name="T5" fmla="*/ 79 h 80"/>
                  <a:gd name="T6" fmla="*/ 0 w 26"/>
                  <a:gd name="T7" fmla="*/ 17 h 80"/>
                  <a:gd name="T8" fmla="*/ 25 w 26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80">
                    <a:moveTo>
                      <a:pt x="25" y="0"/>
                    </a:moveTo>
                    <a:lnTo>
                      <a:pt x="25" y="62"/>
                    </a:lnTo>
                    <a:lnTo>
                      <a:pt x="0" y="79"/>
                    </a:lnTo>
                    <a:lnTo>
                      <a:pt x="0" y="17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79" name="Freeform 95"/>
              <p:cNvSpPr>
                <a:spLocks noChangeArrowheads="1"/>
              </p:cNvSpPr>
              <p:nvPr/>
            </p:nvSpPr>
            <p:spPr bwMode="auto">
              <a:xfrm>
                <a:off x="5372" y="3973"/>
                <a:ext cx="60" cy="3"/>
              </a:xfrm>
              <a:custGeom>
                <a:avLst/>
                <a:gdLst>
                  <a:gd name="T0" fmla="*/ 0 w 267"/>
                  <a:gd name="T1" fmla="*/ 17 h 18"/>
                  <a:gd name="T2" fmla="*/ 25 w 267"/>
                  <a:gd name="T3" fmla="*/ 0 h 18"/>
                  <a:gd name="T4" fmla="*/ 266 w 267"/>
                  <a:gd name="T5" fmla="*/ 0 h 18"/>
                  <a:gd name="T6" fmla="*/ 241 w 267"/>
                  <a:gd name="T7" fmla="*/ 17 h 18"/>
                  <a:gd name="T8" fmla="*/ 0 w 267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18">
                    <a:moveTo>
                      <a:pt x="0" y="17"/>
                    </a:moveTo>
                    <a:lnTo>
                      <a:pt x="25" y="0"/>
                    </a:lnTo>
                    <a:lnTo>
                      <a:pt x="266" y="0"/>
                    </a:lnTo>
                    <a:lnTo>
                      <a:pt x="241" y="17"/>
                    </a:lnTo>
                    <a:lnTo>
                      <a:pt x="0" y="17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80" name="Freeform 96"/>
              <p:cNvSpPr>
                <a:spLocks noChangeArrowheads="1"/>
              </p:cNvSpPr>
              <p:nvPr/>
            </p:nvSpPr>
            <p:spPr bwMode="auto">
              <a:xfrm>
                <a:off x="5372" y="4001"/>
                <a:ext cx="54" cy="13"/>
              </a:xfrm>
              <a:custGeom>
                <a:avLst/>
                <a:gdLst>
                  <a:gd name="T0" fmla="*/ 0 w 242"/>
                  <a:gd name="T1" fmla="*/ 0 h 62"/>
                  <a:gd name="T2" fmla="*/ 0 w 242"/>
                  <a:gd name="T3" fmla="*/ 61 h 62"/>
                  <a:gd name="T4" fmla="*/ 241 w 242"/>
                  <a:gd name="T5" fmla="*/ 61 h 62"/>
                  <a:gd name="T6" fmla="*/ 241 w 242"/>
                  <a:gd name="T7" fmla="*/ 0 h 62"/>
                  <a:gd name="T8" fmla="*/ 0 w 242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2" h="62">
                    <a:moveTo>
                      <a:pt x="0" y="0"/>
                    </a:moveTo>
                    <a:lnTo>
                      <a:pt x="0" y="61"/>
                    </a:lnTo>
                    <a:lnTo>
                      <a:pt x="241" y="61"/>
                    </a:lnTo>
                    <a:lnTo>
                      <a:pt x="241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9999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81" name="Freeform 97"/>
              <p:cNvSpPr>
                <a:spLocks noChangeArrowheads="1"/>
              </p:cNvSpPr>
              <p:nvPr/>
            </p:nvSpPr>
            <p:spPr bwMode="auto">
              <a:xfrm>
                <a:off x="5426" y="3997"/>
                <a:ext cx="5" cy="17"/>
              </a:xfrm>
              <a:custGeom>
                <a:avLst/>
                <a:gdLst>
                  <a:gd name="T0" fmla="*/ 25 w 26"/>
                  <a:gd name="T1" fmla="*/ 0 h 79"/>
                  <a:gd name="T2" fmla="*/ 25 w 26"/>
                  <a:gd name="T3" fmla="*/ 61 h 79"/>
                  <a:gd name="T4" fmla="*/ 0 w 26"/>
                  <a:gd name="T5" fmla="*/ 78 h 79"/>
                  <a:gd name="T6" fmla="*/ 0 w 26"/>
                  <a:gd name="T7" fmla="*/ 17 h 79"/>
                  <a:gd name="T8" fmla="*/ 25 w 26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79">
                    <a:moveTo>
                      <a:pt x="25" y="0"/>
                    </a:moveTo>
                    <a:lnTo>
                      <a:pt x="25" y="61"/>
                    </a:lnTo>
                    <a:lnTo>
                      <a:pt x="0" y="78"/>
                    </a:lnTo>
                    <a:lnTo>
                      <a:pt x="0" y="17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82" name="Freeform 98"/>
              <p:cNvSpPr>
                <a:spLocks noChangeArrowheads="1"/>
              </p:cNvSpPr>
              <p:nvPr/>
            </p:nvSpPr>
            <p:spPr bwMode="auto">
              <a:xfrm>
                <a:off x="5372" y="3997"/>
                <a:ext cx="60" cy="3"/>
              </a:xfrm>
              <a:custGeom>
                <a:avLst/>
                <a:gdLst>
                  <a:gd name="T0" fmla="*/ 0 w 267"/>
                  <a:gd name="T1" fmla="*/ 17 h 18"/>
                  <a:gd name="T2" fmla="*/ 25 w 267"/>
                  <a:gd name="T3" fmla="*/ 0 h 18"/>
                  <a:gd name="T4" fmla="*/ 266 w 267"/>
                  <a:gd name="T5" fmla="*/ 0 h 18"/>
                  <a:gd name="T6" fmla="*/ 241 w 267"/>
                  <a:gd name="T7" fmla="*/ 17 h 18"/>
                  <a:gd name="T8" fmla="*/ 0 w 267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18">
                    <a:moveTo>
                      <a:pt x="0" y="17"/>
                    </a:moveTo>
                    <a:lnTo>
                      <a:pt x="25" y="0"/>
                    </a:lnTo>
                    <a:lnTo>
                      <a:pt x="266" y="0"/>
                    </a:lnTo>
                    <a:lnTo>
                      <a:pt x="241" y="17"/>
                    </a:lnTo>
                    <a:lnTo>
                      <a:pt x="0" y="17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83" name="Freeform 99"/>
              <p:cNvSpPr>
                <a:spLocks noChangeArrowheads="1"/>
              </p:cNvSpPr>
              <p:nvPr/>
            </p:nvSpPr>
            <p:spPr bwMode="auto">
              <a:xfrm>
                <a:off x="5372" y="4025"/>
                <a:ext cx="54" cy="13"/>
              </a:xfrm>
              <a:custGeom>
                <a:avLst/>
                <a:gdLst>
                  <a:gd name="T0" fmla="*/ 0 w 242"/>
                  <a:gd name="T1" fmla="*/ 0 h 62"/>
                  <a:gd name="T2" fmla="*/ 0 w 242"/>
                  <a:gd name="T3" fmla="*/ 61 h 62"/>
                  <a:gd name="T4" fmla="*/ 241 w 242"/>
                  <a:gd name="T5" fmla="*/ 61 h 62"/>
                  <a:gd name="T6" fmla="*/ 241 w 242"/>
                  <a:gd name="T7" fmla="*/ 0 h 62"/>
                  <a:gd name="T8" fmla="*/ 0 w 242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2" h="62">
                    <a:moveTo>
                      <a:pt x="0" y="0"/>
                    </a:moveTo>
                    <a:lnTo>
                      <a:pt x="0" y="61"/>
                    </a:lnTo>
                    <a:lnTo>
                      <a:pt x="241" y="61"/>
                    </a:lnTo>
                    <a:lnTo>
                      <a:pt x="241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9999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84" name="Freeform 100"/>
              <p:cNvSpPr>
                <a:spLocks noChangeArrowheads="1"/>
              </p:cNvSpPr>
              <p:nvPr/>
            </p:nvSpPr>
            <p:spPr bwMode="auto">
              <a:xfrm>
                <a:off x="5426" y="4021"/>
                <a:ext cx="5" cy="17"/>
              </a:xfrm>
              <a:custGeom>
                <a:avLst/>
                <a:gdLst>
                  <a:gd name="T0" fmla="*/ 25 w 26"/>
                  <a:gd name="T1" fmla="*/ 0 h 79"/>
                  <a:gd name="T2" fmla="*/ 25 w 26"/>
                  <a:gd name="T3" fmla="*/ 61 h 79"/>
                  <a:gd name="T4" fmla="*/ 0 w 26"/>
                  <a:gd name="T5" fmla="*/ 78 h 79"/>
                  <a:gd name="T6" fmla="*/ 0 w 26"/>
                  <a:gd name="T7" fmla="*/ 17 h 79"/>
                  <a:gd name="T8" fmla="*/ 25 w 26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79">
                    <a:moveTo>
                      <a:pt x="25" y="0"/>
                    </a:moveTo>
                    <a:lnTo>
                      <a:pt x="25" y="61"/>
                    </a:lnTo>
                    <a:lnTo>
                      <a:pt x="0" y="78"/>
                    </a:lnTo>
                    <a:lnTo>
                      <a:pt x="0" y="17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85" name="Freeform 101"/>
              <p:cNvSpPr>
                <a:spLocks noChangeArrowheads="1"/>
              </p:cNvSpPr>
              <p:nvPr/>
            </p:nvSpPr>
            <p:spPr bwMode="auto">
              <a:xfrm>
                <a:off x="5372" y="4021"/>
                <a:ext cx="60" cy="3"/>
              </a:xfrm>
              <a:custGeom>
                <a:avLst/>
                <a:gdLst>
                  <a:gd name="T0" fmla="*/ 0 w 267"/>
                  <a:gd name="T1" fmla="*/ 17 h 18"/>
                  <a:gd name="T2" fmla="*/ 25 w 267"/>
                  <a:gd name="T3" fmla="*/ 0 h 18"/>
                  <a:gd name="T4" fmla="*/ 266 w 267"/>
                  <a:gd name="T5" fmla="*/ 0 h 18"/>
                  <a:gd name="T6" fmla="*/ 241 w 267"/>
                  <a:gd name="T7" fmla="*/ 17 h 18"/>
                  <a:gd name="T8" fmla="*/ 0 w 267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18">
                    <a:moveTo>
                      <a:pt x="0" y="17"/>
                    </a:moveTo>
                    <a:lnTo>
                      <a:pt x="25" y="0"/>
                    </a:lnTo>
                    <a:lnTo>
                      <a:pt x="266" y="0"/>
                    </a:lnTo>
                    <a:lnTo>
                      <a:pt x="241" y="17"/>
                    </a:lnTo>
                    <a:lnTo>
                      <a:pt x="0" y="17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86" name="Freeform 102"/>
              <p:cNvSpPr>
                <a:spLocks noChangeArrowheads="1"/>
              </p:cNvSpPr>
              <p:nvPr/>
            </p:nvSpPr>
            <p:spPr bwMode="auto">
              <a:xfrm>
                <a:off x="5372" y="4052"/>
                <a:ext cx="54" cy="13"/>
              </a:xfrm>
              <a:custGeom>
                <a:avLst/>
                <a:gdLst>
                  <a:gd name="T0" fmla="*/ 0 w 242"/>
                  <a:gd name="T1" fmla="*/ 0 h 63"/>
                  <a:gd name="T2" fmla="*/ 0 w 242"/>
                  <a:gd name="T3" fmla="*/ 62 h 63"/>
                  <a:gd name="T4" fmla="*/ 241 w 242"/>
                  <a:gd name="T5" fmla="*/ 62 h 63"/>
                  <a:gd name="T6" fmla="*/ 241 w 242"/>
                  <a:gd name="T7" fmla="*/ 0 h 63"/>
                  <a:gd name="T8" fmla="*/ 0 w 242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2" h="63">
                    <a:moveTo>
                      <a:pt x="0" y="0"/>
                    </a:moveTo>
                    <a:lnTo>
                      <a:pt x="0" y="62"/>
                    </a:lnTo>
                    <a:lnTo>
                      <a:pt x="241" y="62"/>
                    </a:lnTo>
                    <a:lnTo>
                      <a:pt x="241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9999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87" name="Freeform 103"/>
              <p:cNvSpPr>
                <a:spLocks noChangeArrowheads="1"/>
              </p:cNvSpPr>
              <p:nvPr/>
            </p:nvSpPr>
            <p:spPr bwMode="auto">
              <a:xfrm>
                <a:off x="5426" y="4045"/>
                <a:ext cx="5" cy="20"/>
              </a:xfrm>
              <a:custGeom>
                <a:avLst/>
                <a:gdLst>
                  <a:gd name="T0" fmla="*/ 25 w 26"/>
                  <a:gd name="T1" fmla="*/ 0 h 80"/>
                  <a:gd name="T2" fmla="*/ 25 w 26"/>
                  <a:gd name="T3" fmla="*/ 62 h 80"/>
                  <a:gd name="T4" fmla="*/ 0 w 26"/>
                  <a:gd name="T5" fmla="*/ 79 h 80"/>
                  <a:gd name="T6" fmla="*/ 0 w 26"/>
                  <a:gd name="T7" fmla="*/ 17 h 80"/>
                  <a:gd name="T8" fmla="*/ 25 w 26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80">
                    <a:moveTo>
                      <a:pt x="25" y="0"/>
                    </a:moveTo>
                    <a:lnTo>
                      <a:pt x="25" y="62"/>
                    </a:lnTo>
                    <a:lnTo>
                      <a:pt x="0" y="79"/>
                    </a:lnTo>
                    <a:lnTo>
                      <a:pt x="0" y="17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88" name="Freeform 104"/>
              <p:cNvSpPr>
                <a:spLocks noChangeArrowheads="1"/>
              </p:cNvSpPr>
              <p:nvPr/>
            </p:nvSpPr>
            <p:spPr bwMode="auto">
              <a:xfrm>
                <a:off x="5372" y="4045"/>
                <a:ext cx="60" cy="6"/>
              </a:xfrm>
              <a:custGeom>
                <a:avLst/>
                <a:gdLst>
                  <a:gd name="T0" fmla="*/ 0 w 267"/>
                  <a:gd name="T1" fmla="*/ 17 h 18"/>
                  <a:gd name="T2" fmla="*/ 25 w 267"/>
                  <a:gd name="T3" fmla="*/ 0 h 18"/>
                  <a:gd name="T4" fmla="*/ 266 w 267"/>
                  <a:gd name="T5" fmla="*/ 0 h 18"/>
                  <a:gd name="T6" fmla="*/ 241 w 267"/>
                  <a:gd name="T7" fmla="*/ 17 h 18"/>
                  <a:gd name="T8" fmla="*/ 0 w 267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18">
                    <a:moveTo>
                      <a:pt x="0" y="17"/>
                    </a:moveTo>
                    <a:lnTo>
                      <a:pt x="25" y="0"/>
                    </a:lnTo>
                    <a:lnTo>
                      <a:pt x="266" y="0"/>
                    </a:lnTo>
                    <a:lnTo>
                      <a:pt x="241" y="17"/>
                    </a:lnTo>
                    <a:lnTo>
                      <a:pt x="0" y="17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89" name="Freeform 105"/>
              <p:cNvSpPr>
                <a:spLocks noChangeArrowheads="1"/>
              </p:cNvSpPr>
              <p:nvPr/>
            </p:nvSpPr>
            <p:spPr bwMode="auto">
              <a:xfrm>
                <a:off x="5372" y="4076"/>
                <a:ext cx="54" cy="13"/>
              </a:xfrm>
              <a:custGeom>
                <a:avLst/>
                <a:gdLst>
                  <a:gd name="T0" fmla="*/ 0 w 242"/>
                  <a:gd name="T1" fmla="*/ 0 h 63"/>
                  <a:gd name="T2" fmla="*/ 0 w 242"/>
                  <a:gd name="T3" fmla="*/ 62 h 63"/>
                  <a:gd name="T4" fmla="*/ 241 w 242"/>
                  <a:gd name="T5" fmla="*/ 62 h 63"/>
                  <a:gd name="T6" fmla="*/ 241 w 242"/>
                  <a:gd name="T7" fmla="*/ 0 h 63"/>
                  <a:gd name="T8" fmla="*/ 0 w 242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2" h="63">
                    <a:moveTo>
                      <a:pt x="0" y="0"/>
                    </a:moveTo>
                    <a:lnTo>
                      <a:pt x="0" y="62"/>
                    </a:lnTo>
                    <a:lnTo>
                      <a:pt x="241" y="62"/>
                    </a:lnTo>
                    <a:lnTo>
                      <a:pt x="241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9999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90" name="Freeform 106"/>
              <p:cNvSpPr>
                <a:spLocks noChangeArrowheads="1"/>
              </p:cNvSpPr>
              <p:nvPr/>
            </p:nvSpPr>
            <p:spPr bwMode="auto">
              <a:xfrm>
                <a:off x="5426" y="4072"/>
                <a:ext cx="5" cy="17"/>
              </a:xfrm>
              <a:custGeom>
                <a:avLst/>
                <a:gdLst>
                  <a:gd name="T0" fmla="*/ 25 w 26"/>
                  <a:gd name="T1" fmla="*/ 0 h 79"/>
                  <a:gd name="T2" fmla="*/ 25 w 26"/>
                  <a:gd name="T3" fmla="*/ 61 h 79"/>
                  <a:gd name="T4" fmla="*/ 0 w 26"/>
                  <a:gd name="T5" fmla="*/ 78 h 79"/>
                  <a:gd name="T6" fmla="*/ 0 w 26"/>
                  <a:gd name="T7" fmla="*/ 16 h 79"/>
                  <a:gd name="T8" fmla="*/ 25 w 26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79">
                    <a:moveTo>
                      <a:pt x="25" y="0"/>
                    </a:moveTo>
                    <a:lnTo>
                      <a:pt x="25" y="61"/>
                    </a:lnTo>
                    <a:lnTo>
                      <a:pt x="0" y="78"/>
                    </a:lnTo>
                    <a:lnTo>
                      <a:pt x="0" y="16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91" name="Freeform 107"/>
              <p:cNvSpPr>
                <a:spLocks noChangeArrowheads="1"/>
              </p:cNvSpPr>
              <p:nvPr/>
            </p:nvSpPr>
            <p:spPr bwMode="auto">
              <a:xfrm>
                <a:off x="5372" y="4072"/>
                <a:ext cx="60" cy="3"/>
              </a:xfrm>
              <a:custGeom>
                <a:avLst/>
                <a:gdLst>
                  <a:gd name="T0" fmla="*/ 0 w 267"/>
                  <a:gd name="T1" fmla="*/ 16 h 17"/>
                  <a:gd name="T2" fmla="*/ 25 w 267"/>
                  <a:gd name="T3" fmla="*/ 0 h 17"/>
                  <a:gd name="T4" fmla="*/ 266 w 267"/>
                  <a:gd name="T5" fmla="*/ 0 h 17"/>
                  <a:gd name="T6" fmla="*/ 241 w 267"/>
                  <a:gd name="T7" fmla="*/ 16 h 17"/>
                  <a:gd name="T8" fmla="*/ 0 w 267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17">
                    <a:moveTo>
                      <a:pt x="0" y="16"/>
                    </a:moveTo>
                    <a:lnTo>
                      <a:pt x="25" y="0"/>
                    </a:lnTo>
                    <a:lnTo>
                      <a:pt x="266" y="0"/>
                    </a:lnTo>
                    <a:lnTo>
                      <a:pt x="241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92" name="Freeform 108"/>
              <p:cNvSpPr>
                <a:spLocks noChangeArrowheads="1"/>
              </p:cNvSpPr>
              <p:nvPr/>
            </p:nvSpPr>
            <p:spPr bwMode="auto">
              <a:xfrm>
                <a:off x="5372" y="4097"/>
                <a:ext cx="54" cy="13"/>
              </a:xfrm>
              <a:custGeom>
                <a:avLst/>
                <a:gdLst>
                  <a:gd name="T0" fmla="*/ 0 w 242"/>
                  <a:gd name="T1" fmla="*/ 0 h 62"/>
                  <a:gd name="T2" fmla="*/ 0 w 242"/>
                  <a:gd name="T3" fmla="*/ 61 h 62"/>
                  <a:gd name="T4" fmla="*/ 241 w 242"/>
                  <a:gd name="T5" fmla="*/ 61 h 62"/>
                  <a:gd name="T6" fmla="*/ 241 w 242"/>
                  <a:gd name="T7" fmla="*/ 0 h 62"/>
                  <a:gd name="T8" fmla="*/ 0 w 242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2" h="62">
                    <a:moveTo>
                      <a:pt x="0" y="0"/>
                    </a:moveTo>
                    <a:lnTo>
                      <a:pt x="0" y="61"/>
                    </a:lnTo>
                    <a:lnTo>
                      <a:pt x="241" y="61"/>
                    </a:lnTo>
                    <a:lnTo>
                      <a:pt x="241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9999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93" name="Freeform 109"/>
              <p:cNvSpPr>
                <a:spLocks noChangeArrowheads="1"/>
              </p:cNvSpPr>
              <p:nvPr/>
            </p:nvSpPr>
            <p:spPr bwMode="auto">
              <a:xfrm>
                <a:off x="5426" y="4093"/>
                <a:ext cx="5" cy="17"/>
              </a:xfrm>
              <a:custGeom>
                <a:avLst/>
                <a:gdLst>
                  <a:gd name="T0" fmla="*/ 25 w 26"/>
                  <a:gd name="T1" fmla="*/ 0 h 79"/>
                  <a:gd name="T2" fmla="*/ 25 w 26"/>
                  <a:gd name="T3" fmla="*/ 61 h 79"/>
                  <a:gd name="T4" fmla="*/ 0 w 26"/>
                  <a:gd name="T5" fmla="*/ 78 h 79"/>
                  <a:gd name="T6" fmla="*/ 0 w 26"/>
                  <a:gd name="T7" fmla="*/ 17 h 79"/>
                  <a:gd name="T8" fmla="*/ 25 w 26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79">
                    <a:moveTo>
                      <a:pt x="25" y="0"/>
                    </a:moveTo>
                    <a:lnTo>
                      <a:pt x="25" y="61"/>
                    </a:lnTo>
                    <a:lnTo>
                      <a:pt x="0" y="78"/>
                    </a:lnTo>
                    <a:lnTo>
                      <a:pt x="0" y="17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94" name="Freeform 110"/>
              <p:cNvSpPr>
                <a:spLocks noChangeArrowheads="1"/>
              </p:cNvSpPr>
              <p:nvPr/>
            </p:nvSpPr>
            <p:spPr bwMode="auto">
              <a:xfrm>
                <a:off x="5372" y="4093"/>
                <a:ext cx="60" cy="3"/>
              </a:xfrm>
              <a:custGeom>
                <a:avLst/>
                <a:gdLst>
                  <a:gd name="T0" fmla="*/ 0 w 267"/>
                  <a:gd name="T1" fmla="*/ 17 h 18"/>
                  <a:gd name="T2" fmla="*/ 25 w 267"/>
                  <a:gd name="T3" fmla="*/ 0 h 18"/>
                  <a:gd name="T4" fmla="*/ 266 w 267"/>
                  <a:gd name="T5" fmla="*/ 0 h 18"/>
                  <a:gd name="T6" fmla="*/ 241 w 267"/>
                  <a:gd name="T7" fmla="*/ 17 h 18"/>
                  <a:gd name="T8" fmla="*/ 0 w 267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18">
                    <a:moveTo>
                      <a:pt x="0" y="17"/>
                    </a:moveTo>
                    <a:lnTo>
                      <a:pt x="25" y="0"/>
                    </a:lnTo>
                    <a:lnTo>
                      <a:pt x="266" y="0"/>
                    </a:lnTo>
                    <a:lnTo>
                      <a:pt x="241" y="17"/>
                    </a:lnTo>
                    <a:lnTo>
                      <a:pt x="0" y="17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95" name="Freeform 111"/>
              <p:cNvSpPr>
                <a:spLocks noChangeArrowheads="1"/>
              </p:cNvSpPr>
              <p:nvPr/>
            </p:nvSpPr>
            <p:spPr bwMode="auto">
              <a:xfrm>
                <a:off x="5372" y="4121"/>
                <a:ext cx="54" cy="13"/>
              </a:xfrm>
              <a:custGeom>
                <a:avLst/>
                <a:gdLst>
                  <a:gd name="T0" fmla="*/ 0 w 242"/>
                  <a:gd name="T1" fmla="*/ 0 h 62"/>
                  <a:gd name="T2" fmla="*/ 0 w 242"/>
                  <a:gd name="T3" fmla="*/ 61 h 62"/>
                  <a:gd name="T4" fmla="*/ 241 w 242"/>
                  <a:gd name="T5" fmla="*/ 61 h 62"/>
                  <a:gd name="T6" fmla="*/ 241 w 242"/>
                  <a:gd name="T7" fmla="*/ 0 h 62"/>
                  <a:gd name="T8" fmla="*/ 0 w 242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2" h="62">
                    <a:moveTo>
                      <a:pt x="0" y="0"/>
                    </a:moveTo>
                    <a:lnTo>
                      <a:pt x="0" y="61"/>
                    </a:lnTo>
                    <a:lnTo>
                      <a:pt x="241" y="61"/>
                    </a:lnTo>
                    <a:lnTo>
                      <a:pt x="241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9999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96" name="Freeform 112"/>
              <p:cNvSpPr>
                <a:spLocks noChangeArrowheads="1"/>
              </p:cNvSpPr>
              <p:nvPr/>
            </p:nvSpPr>
            <p:spPr bwMode="auto">
              <a:xfrm>
                <a:off x="5426" y="4117"/>
                <a:ext cx="5" cy="17"/>
              </a:xfrm>
              <a:custGeom>
                <a:avLst/>
                <a:gdLst>
                  <a:gd name="T0" fmla="*/ 25 w 26"/>
                  <a:gd name="T1" fmla="*/ 0 h 79"/>
                  <a:gd name="T2" fmla="*/ 25 w 26"/>
                  <a:gd name="T3" fmla="*/ 61 h 79"/>
                  <a:gd name="T4" fmla="*/ 0 w 26"/>
                  <a:gd name="T5" fmla="*/ 78 h 79"/>
                  <a:gd name="T6" fmla="*/ 0 w 26"/>
                  <a:gd name="T7" fmla="*/ 17 h 79"/>
                  <a:gd name="T8" fmla="*/ 25 w 26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79">
                    <a:moveTo>
                      <a:pt x="25" y="0"/>
                    </a:moveTo>
                    <a:lnTo>
                      <a:pt x="25" y="61"/>
                    </a:lnTo>
                    <a:lnTo>
                      <a:pt x="0" y="78"/>
                    </a:lnTo>
                    <a:lnTo>
                      <a:pt x="0" y="17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097" name="Freeform 113"/>
              <p:cNvSpPr>
                <a:spLocks noChangeArrowheads="1"/>
              </p:cNvSpPr>
              <p:nvPr/>
            </p:nvSpPr>
            <p:spPr bwMode="auto">
              <a:xfrm>
                <a:off x="5372" y="4117"/>
                <a:ext cx="60" cy="3"/>
              </a:xfrm>
              <a:custGeom>
                <a:avLst/>
                <a:gdLst>
                  <a:gd name="T0" fmla="*/ 0 w 267"/>
                  <a:gd name="T1" fmla="*/ 17 h 18"/>
                  <a:gd name="T2" fmla="*/ 25 w 267"/>
                  <a:gd name="T3" fmla="*/ 0 h 18"/>
                  <a:gd name="T4" fmla="*/ 266 w 267"/>
                  <a:gd name="T5" fmla="*/ 0 h 18"/>
                  <a:gd name="T6" fmla="*/ 241 w 267"/>
                  <a:gd name="T7" fmla="*/ 17 h 18"/>
                  <a:gd name="T8" fmla="*/ 0 w 267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18">
                    <a:moveTo>
                      <a:pt x="0" y="17"/>
                    </a:moveTo>
                    <a:lnTo>
                      <a:pt x="25" y="0"/>
                    </a:lnTo>
                    <a:lnTo>
                      <a:pt x="266" y="0"/>
                    </a:lnTo>
                    <a:lnTo>
                      <a:pt x="241" y="17"/>
                    </a:lnTo>
                    <a:lnTo>
                      <a:pt x="0" y="17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42098" name="Line 114"/>
            <p:cNvSpPr>
              <a:spLocks noChangeShapeType="1"/>
            </p:cNvSpPr>
            <p:nvPr/>
          </p:nvSpPr>
          <p:spPr bwMode="auto">
            <a:xfrm>
              <a:off x="5335" y="4126"/>
              <a:ext cx="37" cy="0"/>
            </a:xfrm>
            <a:prstGeom prst="line">
              <a:avLst/>
            </a:prstGeom>
            <a:noFill/>
            <a:ln w="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099" name="Freeform 115"/>
            <p:cNvSpPr>
              <a:spLocks noChangeArrowheads="1"/>
            </p:cNvSpPr>
            <p:nvPr/>
          </p:nvSpPr>
          <p:spPr bwMode="auto">
            <a:xfrm>
              <a:off x="5130" y="3955"/>
              <a:ext cx="68" cy="188"/>
            </a:xfrm>
            <a:custGeom>
              <a:avLst/>
              <a:gdLst>
                <a:gd name="T0" fmla="*/ 0 w 305"/>
                <a:gd name="T1" fmla="*/ 0 h 833"/>
                <a:gd name="T2" fmla="*/ 304 w 305"/>
                <a:gd name="T3" fmla="*/ 0 h 833"/>
                <a:gd name="T4" fmla="*/ 304 w 305"/>
                <a:gd name="T5" fmla="*/ 832 h 833"/>
                <a:gd name="T6" fmla="*/ 0 w 305"/>
                <a:gd name="T7" fmla="*/ 832 h 833"/>
                <a:gd name="T8" fmla="*/ 0 w 305"/>
                <a:gd name="T9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833">
                  <a:moveTo>
                    <a:pt x="0" y="0"/>
                  </a:moveTo>
                  <a:lnTo>
                    <a:pt x="304" y="0"/>
                  </a:lnTo>
                  <a:lnTo>
                    <a:pt x="304" y="832"/>
                  </a:lnTo>
                  <a:lnTo>
                    <a:pt x="0" y="832"/>
                  </a:lnTo>
                  <a:lnTo>
                    <a:pt x="0" y="0"/>
                  </a:lnTo>
                </a:path>
              </a:pathLst>
            </a:custGeom>
            <a:solidFill>
              <a:srgbClr val="CCECF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00" name="Freeform 116"/>
            <p:cNvSpPr>
              <a:spLocks noChangeArrowheads="1"/>
            </p:cNvSpPr>
            <p:nvPr/>
          </p:nvSpPr>
          <p:spPr bwMode="auto">
            <a:xfrm>
              <a:off x="5130" y="3950"/>
              <a:ext cx="76" cy="4"/>
            </a:xfrm>
            <a:custGeom>
              <a:avLst/>
              <a:gdLst>
                <a:gd name="T0" fmla="*/ 0 w 339"/>
                <a:gd name="T1" fmla="*/ 21 h 22"/>
                <a:gd name="T2" fmla="*/ 304 w 339"/>
                <a:gd name="T3" fmla="*/ 21 h 22"/>
                <a:gd name="T4" fmla="*/ 338 w 339"/>
                <a:gd name="T5" fmla="*/ 0 h 22"/>
                <a:gd name="T6" fmla="*/ 35 w 339"/>
                <a:gd name="T7" fmla="*/ 0 h 22"/>
                <a:gd name="T8" fmla="*/ 0 w 339"/>
                <a:gd name="T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22">
                  <a:moveTo>
                    <a:pt x="0" y="21"/>
                  </a:moveTo>
                  <a:lnTo>
                    <a:pt x="304" y="21"/>
                  </a:lnTo>
                  <a:lnTo>
                    <a:pt x="338" y="0"/>
                  </a:lnTo>
                  <a:lnTo>
                    <a:pt x="35" y="0"/>
                  </a:lnTo>
                  <a:lnTo>
                    <a:pt x="0" y="21"/>
                  </a:lnTo>
                </a:path>
              </a:pathLst>
            </a:custGeom>
            <a:solidFill>
              <a:srgbClr val="00A0C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01" name="Freeform 117"/>
            <p:cNvSpPr>
              <a:spLocks noChangeArrowheads="1"/>
            </p:cNvSpPr>
            <p:nvPr/>
          </p:nvSpPr>
          <p:spPr bwMode="auto">
            <a:xfrm>
              <a:off x="5199" y="3950"/>
              <a:ext cx="7" cy="193"/>
            </a:xfrm>
            <a:custGeom>
              <a:avLst/>
              <a:gdLst>
                <a:gd name="T0" fmla="*/ 34 w 35"/>
                <a:gd name="T1" fmla="*/ 0 h 854"/>
                <a:gd name="T2" fmla="*/ 0 w 35"/>
                <a:gd name="T3" fmla="*/ 21 h 854"/>
                <a:gd name="T4" fmla="*/ 0 w 35"/>
                <a:gd name="T5" fmla="*/ 853 h 854"/>
                <a:gd name="T6" fmla="*/ 34 w 35"/>
                <a:gd name="T7" fmla="*/ 832 h 854"/>
                <a:gd name="T8" fmla="*/ 34 w 35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854">
                  <a:moveTo>
                    <a:pt x="34" y="0"/>
                  </a:moveTo>
                  <a:lnTo>
                    <a:pt x="0" y="21"/>
                  </a:lnTo>
                  <a:lnTo>
                    <a:pt x="0" y="853"/>
                  </a:lnTo>
                  <a:lnTo>
                    <a:pt x="34" y="832"/>
                  </a:lnTo>
                  <a:lnTo>
                    <a:pt x="34" y="0"/>
                  </a:lnTo>
                </a:path>
              </a:pathLst>
            </a:custGeom>
            <a:solidFill>
              <a:srgbClr val="80CFE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02" name="Line 118"/>
            <p:cNvSpPr>
              <a:spLocks noChangeShapeType="1"/>
            </p:cNvSpPr>
            <p:nvPr/>
          </p:nvSpPr>
          <p:spPr bwMode="auto">
            <a:xfrm>
              <a:off x="5164" y="3984"/>
              <a:ext cx="0" cy="12"/>
            </a:xfrm>
            <a:prstGeom prst="line">
              <a:avLst/>
            </a:prstGeom>
            <a:noFill/>
            <a:ln w="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03" name="Line 119"/>
            <p:cNvSpPr>
              <a:spLocks noChangeShapeType="1"/>
            </p:cNvSpPr>
            <p:nvPr/>
          </p:nvSpPr>
          <p:spPr bwMode="auto">
            <a:xfrm>
              <a:off x="5164" y="4009"/>
              <a:ext cx="0" cy="12"/>
            </a:xfrm>
            <a:prstGeom prst="line">
              <a:avLst/>
            </a:prstGeom>
            <a:noFill/>
            <a:ln w="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04" name="Line 120"/>
            <p:cNvSpPr>
              <a:spLocks noChangeShapeType="1"/>
            </p:cNvSpPr>
            <p:nvPr/>
          </p:nvSpPr>
          <p:spPr bwMode="auto">
            <a:xfrm>
              <a:off x="5164" y="4034"/>
              <a:ext cx="0" cy="13"/>
            </a:xfrm>
            <a:prstGeom prst="line">
              <a:avLst/>
            </a:prstGeom>
            <a:noFill/>
            <a:ln w="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05" name="Line 121"/>
            <p:cNvSpPr>
              <a:spLocks noChangeShapeType="1"/>
            </p:cNvSpPr>
            <p:nvPr/>
          </p:nvSpPr>
          <p:spPr bwMode="auto">
            <a:xfrm>
              <a:off x="5164" y="4060"/>
              <a:ext cx="0" cy="12"/>
            </a:xfrm>
            <a:prstGeom prst="line">
              <a:avLst/>
            </a:prstGeom>
            <a:noFill/>
            <a:ln w="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06" name="Line 122"/>
            <p:cNvSpPr>
              <a:spLocks noChangeShapeType="1"/>
            </p:cNvSpPr>
            <p:nvPr/>
          </p:nvSpPr>
          <p:spPr bwMode="auto">
            <a:xfrm>
              <a:off x="5164" y="4085"/>
              <a:ext cx="0" cy="15"/>
            </a:xfrm>
            <a:prstGeom prst="line">
              <a:avLst/>
            </a:prstGeom>
            <a:noFill/>
            <a:ln w="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07" name="Line 123"/>
            <p:cNvSpPr>
              <a:spLocks noChangeShapeType="1"/>
            </p:cNvSpPr>
            <p:nvPr/>
          </p:nvSpPr>
          <p:spPr bwMode="auto">
            <a:xfrm>
              <a:off x="5164" y="4110"/>
              <a:ext cx="0" cy="12"/>
            </a:xfrm>
            <a:prstGeom prst="line">
              <a:avLst/>
            </a:prstGeom>
            <a:noFill/>
            <a:ln w="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08" name="Freeform 124"/>
            <p:cNvSpPr>
              <a:spLocks noChangeArrowheads="1"/>
            </p:cNvSpPr>
            <p:nvPr/>
          </p:nvSpPr>
          <p:spPr bwMode="auto">
            <a:xfrm>
              <a:off x="5134" y="3976"/>
              <a:ext cx="54" cy="13"/>
            </a:xfrm>
            <a:custGeom>
              <a:avLst/>
              <a:gdLst>
                <a:gd name="T0" fmla="*/ 0 w 242"/>
                <a:gd name="T1" fmla="*/ 0 h 63"/>
                <a:gd name="T2" fmla="*/ 0 w 242"/>
                <a:gd name="T3" fmla="*/ 62 h 63"/>
                <a:gd name="T4" fmla="*/ 241 w 242"/>
                <a:gd name="T5" fmla="*/ 62 h 63"/>
                <a:gd name="T6" fmla="*/ 241 w 242"/>
                <a:gd name="T7" fmla="*/ 0 h 63"/>
                <a:gd name="T8" fmla="*/ 0 w 242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63">
                  <a:moveTo>
                    <a:pt x="0" y="0"/>
                  </a:moveTo>
                  <a:lnTo>
                    <a:pt x="0" y="62"/>
                  </a:lnTo>
                  <a:lnTo>
                    <a:pt x="241" y="62"/>
                  </a:lnTo>
                  <a:lnTo>
                    <a:pt x="241" y="0"/>
                  </a:lnTo>
                  <a:lnTo>
                    <a:pt x="0" y="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09" name="Freeform 125"/>
            <p:cNvSpPr>
              <a:spLocks noChangeArrowheads="1"/>
            </p:cNvSpPr>
            <p:nvPr/>
          </p:nvSpPr>
          <p:spPr bwMode="auto">
            <a:xfrm>
              <a:off x="5189" y="3973"/>
              <a:ext cx="5" cy="17"/>
            </a:xfrm>
            <a:custGeom>
              <a:avLst/>
              <a:gdLst>
                <a:gd name="T0" fmla="*/ 25 w 26"/>
                <a:gd name="T1" fmla="*/ 0 h 80"/>
                <a:gd name="T2" fmla="*/ 25 w 26"/>
                <a:gd name="T3" fmla="*/ 61 h 80"/>
                <a:gd name="T4" fmla="*/ 0 w 26"/>
                <a:gd name="T5" fmla="*/ 79 h 80"/>
                <a:gd name="T6" fmla="*/ 0 w 26"/>
                <a:gd name="T7" fmla="*/ 17 h 80"/>
                <a:gd name="T8" fmla="*/ 25 w 26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0">
                  <a:moveTo>
                    <a:pt x="25" y="0"/>
                  </a:moveTo>
                  <a:lnTo>
                    <a:pt x="25" y="61"/>
                  </a:lnTo>
                  <a:lnTo>
                    <a:pt x="0" y="79"/>
                  </a:lnTo>
                  <a:lnTo>
                    <a:pt x="0" y="17"/>
                  </a:lnTo>
                  <a:lnTo>
                    <a:pt x="25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10" name="Freeform 126"/>
            <p:cNvSpPr>
              <a:spLocks noChangeArrowheads="1"/>
            </p:cNvSpPr>
            <p:nvPr/>
          </p:nvSpPr>
          <p:spPr bwMode="auto">
            <a:xfrm>
              <a:off x="5134" y="3973"/>
              <a:ext cx="60" cy="3"/>
            </a:xfrm>
            <a:custGeom>
              <a:avLst/>
              <a:gdLst>
                <a:gd name="T0" fmla="*/ 0 w 267"/>
                <a:gd name="T1" fmla="*/ 17 h 18"/>
                <a:gd name="T2" fmla="*/ 25 w 267"/>
                <a:gd name="T3" fmla="*/ 0 h 18"/>
                <a:gd name="T4" fmla="*/ 266 w 267"/>
                <a:gd name="T5" fmla="*/ 0 h 18"/>
                <a:gd name="T6" fmla="*/ 241 w 267"/>
                <a:gd name="T7" fmla="*/ 17 h 18"/>
                <a:gd name="T8" fmla="*/ 0 w 267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18">
                  <a:moveTo>
                    <a:pt x="0" y="17"/>
                  </a:moveTo>
                  <a:lnTo>
                    <a:pt x="25" y="0"/>
                  </a:lnTo>
                  <a:lnTo>
                    <a:pt x="266" y="0"/>
                  </a:lnTo>
                  <a:lnTo>
                    <a:pt x="241" y="17"/>
                  </a:lnTo>
                  <a:lnTo>
                    <a:pt x="0" y="17"/>
                  </a:lnTo>
                </a:path>
              </a:pathLst>
            </a:custGeom>
            <a:solidFill>
              <a:srgbClr val="6666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11" name="Freeform 127"/>
            <p:cNvSpPr>
              <a:spLocks noChangeArrowheads="1"/>
            </p:cNvSpPr>
            <p:nvPr/>
          </p:nvSpPr>
          <p:spPr bwMode="auto">
            <a:xfrm>
              <a:off x="5134" y="4001"/>
              <a:ext cx="54" cy="13"/>
            </a:xfrm>
            <a:custGeom>
              <a:avLst/>
              <a:gdLst>
                <a:gd name="T0" fmla="*/ 0 w 242"/>
                <a:gd name="T1" fmla="*/ 0 h 62"/>
                <a:gd name="T2" fmla="*/ 0 w 242"/>
                <a:gd name="T3" fmla="*/ 61 h 62"/>
                <a:gd name="T4" fmla="*/ 241 w 242"/>
                <a:gd name="T5" fmla="*/ 61 h 62"/>
                <a:gd name="T6" fmla="*/ 241 w 242"/>
                <a:gd name="T7" fmla="*/ 0 h 62"/>
                <a:gd name="T8" fmla="*/ 0 w 242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62">
                  <a:moveTo>
                    <a:pt x="0" y="0"/>
                  </a:moveTo>
                  <a:lnTo>
                    <a:pt x="0" y="61"/>
                  </a:lnTo>
                  <a:lnTo>
                    <a:pt x="241" y="61"/>
                  </a:lnTo>
                  <a:lnTo>
                    <a:pt x="241" y="0"/>
                  </a:lnTo>
                  <a:lnTo>
                    <a:pt x="0" y="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12" name="Freeform 128"/>
            <p:cNvSpPr>
              <a:spLocks noChangeArrowheads="1"/>
            </p:cNvSpPr>
            <p:nvPr/>
          </p:nvSpPr>
          <p:spPr bwMode="auto">
            <a:xfrm>
              <a:off x="5189" y="3997"/>
              <a:ext cx="5" cy="17"/>
            </a:xfrm>
            <a:custGeom>
              <a:avLst/>
              <a:gdLst>
                <a:gd name="T0" fmla="*/ 25 w 26"/>
                <a:gd name="T1" fmla="*/ 0 h 79"/>
                <a:gd name="T2" fmla="*/ 25 w 26"/>
                <a:gd name="T3" fmla="*/ 61 h 79"/>
                <a:gd name="T4" fmla="*/ 0 w 26"/>
                <a:gd name="T5" fmla="*/ 78 h 79"/>
                <a:gd name="T6" fmla="*/ 0 w 26"/>
                <a:gd name="T7" fmla="*/ 17 h 79"/>
                <a:gd name="T8" fmla="*/ 25 w 2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79">
                  <a:moveTo>
                    <a:pt x="25" y="0"/>
                  </a:moveTo>
                  <a:lnTo>
                    <a:pt x="25" y="61"/>
                  </a:lnTo>
                  <a:lnTo>
                    <a:pt x="0" y="78"/>
                  </a:lnTo>
                  <a:lnTo>
                    <a:pt x="0" y="17"/>
                  </a:lnTo>
                  <a:lnTo>
                    <a:pt x="25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13" name="Freeform 129"/>
            <p:cNvSpPr>
              <a:spLocks noChangeArrowheads="1"/>
            </p:cNvSpPr>
            <p:nvPr/>
          </p:nvSpPr>
          <p:spPr bwMode="auto">
            <a:xfrm>
              <a:off x="5134" y="3997"/>
              <a:ext cx="60" cy="3"/>
            </a:xfrm>
            <a:custGeom>
              <a:avLst/>
              <a:gdLst>
                <a:gd name="T0" fmla="*/ 0 w 267"/>
                <a:gd name="T1" fmla="*/ 17 h 18"/>
                <a:gd name="T2" fmla="*/ 25 w 267"/>
                <a:gd name="T3" fmla="*/ 0 h 18"/>
                <a:gd name="T4" fmla="*/ 266 w 267"/>
                <a:gd name="T5" fmla="*/ 0 h 18"/>
                <a:gd name="T6" fmla="*/ 241 w 267"/>
                <a:gd name="T7" fmla="*/ 17 h 18"/>
                <a:gd name="T8" fmla="*/ 0 w 267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18">
                  <a:moveTo>
                    <a:pt x="0" y="17"/>
                  </a:moveTo>
                  <a:lnTo>
                    <a:pt x="25" y="0"/>
                  </a:lnTo>
                  <a:lnTo>
                    <a:pt x="266" y="0"/>
                  </a:lnTo>
                  <a:lnTo>
                    <a:pt x="241" y="17"/>
                  </a:lnTo>
                  <a:lnTo>
                    <a:pt x="0" y="17"/>
                  </a:lnTo>
                </a:path>
              </a:pathLst>
            </a:custGeom>
            <a:solidFill>
              <a:srgbClr val="6666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14" name="Freeform 130"/>
            <p:cNvSpPr>
              <a:spLocks noChangeArrowheads="1"/>
            </p:cNvSpPr>
            <p:nvPr/>
          </p:nvSpPr>
          <p:spPr bwMode="auto">
            <a:xfrm>
              <a:off x="5134" y="4025"/>
              <a:ext cx="54" cy="13"/>
            </a:xfrm>
            <a:custGeom>
              <a:avLst/>
              <a:gdLst>
                <a:gd name="T0" fmla="*/ 0 w 242"/>
                <a:gd name="T1" fmla="*/ 0 h 62"/>
                <a:gd name="T2" fmla="*/ 0 w 242"/>
                <a:gd name="T3" fmla="*/ 61 h 62"/>
                <a:gd name="T4" fmla="*/ 241 w 242"/>
                <a:gd name="T5" fmla="*/ 61 h 62"/>
                <a:gd name="T6" fmla="*/ 241 w 242"/>
                <a:gd name="T7" fmla="*/ 0 h 62"/>
                <a:gd name="T8" fmla="*/ 0 w 242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62">
                  <a:moveTo>
                    <a:pt x="0" y="0"/>
                  </a:moveTo>
                  <a:lnTo>
                    <a:pt x="0" y="61"/>
                  </a:lnTo>
                  <a:lnTo>
                    <a:pt x="241" y="61"/>
                  </a:lnTo>
                  <a:lnTo>
                    <a:pt x="241" y="0"/>
                  </a:lnTo>
                  <a:lnTo>
                    <a:pt x="0" y="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15" name="Freeform 131"/>
            <p:cNvSpPr>
              <a:spLocks noChangeArrowheads="1"/>
            </p:cNvSpPr>
            <p:nvPr/>
          </p:nvSpPr>
          <p:spPr bwMode="auto">
            <a:xfrm>
              <a:off x="5189" y="4021"/>
              <a:ext cx="5" cy="17"/>
            </a:xfrm>
            <a:custGeom>
              <a:avLst/>
              <a:gdLst>
                <a:gd name="T0" fmla="*/ 25 w 26"/>
                <a:gd name="T1" fmla="*/ 0 h 79"/>
                <a:gd name="T2" fmla="*/ 25 w 26"/>
                <a:gd name="T3" fmla="*/ 61 h 79"/>
                <a:gd name="T4" fmla="*/ 0 w 26"/>
                <a:gd name="T5" fmla="*/ 78 h 79"/>
                <a:gd name="T6" fmla="*/ 0 w 26"/>
                <a:gd name="T7" fmla="*/ 17 h 79"/>
                <a:gd name="T8" fmla="*/ 25 w 2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79">
                  <a:moveTo>
                    <a:pt x="25" y="0"/>
                  </a:moveTo>
                  <a:lnTo>
                    <a:pt x="25" y="61"/>
                  </a:lnTo>
                  <a:lnTo>
                    <a:pt x="0" y="78"/>
                  </a:lnTo>
                  <a:lnTo>
                    <a:pt x="0" y="17"/>
                  </a:lnTo>
                  <a:lnTo>
                    <a:pt x="25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16" name="Freeform 132"/>
            <p:cNvSpPr>
              <a:spLocks noChangeArrowheads="1"/>
            </p:cNvSpPr>
            <p:nvPr/>
          </p:nvSpPr>
          <p:spPr bwMode="auto">
            <a:xfrm>
              <a:off x="5134" y="4021"/>
              <a:ext cx="60" cy="3"/>
            </a:xfrm>
            <a:custGeom>
              <a:avLst/>
              <a:gdLst>
                <a:gd name="T0" fmla="*/ 0 w 267"/>
                <a:gd name="T1" fmla="*/ 17 h 18"/>
                <a:gd name="T2" fmla="*/ 25 w 267"/>
                <a:gd name="T3" fmla="*/ 0 h 18"/>
                <a:gd name="T4" fmla="*/ 266 w 267"/>
                <a:gd name="T5" fmla="*/ 0 h 18"/>
                <a:gd name="T6" fmla="*/ 241 w 267"/>
                <a:gd name="T7" fmla="*/ 17 h 18"/>
                <a:gd name="T8" fmla="*/ 0 w 267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18">
                  <a:moveTo>
                    <a:pt x="0" y="17"/>
                  </a:moveTo>
                  <a:lnTo>
                    <a:pt x="25" y="0"/>
                  </a:lnTo>
                  <a:lnTo>
                    <a:pt x="266" y="0"/>
                  </a:lnTo>
                  <a:lnTo>
                    <a:pt x="241" y="17"/>
                  </a:lnTo>
                  <a:lnTo>
                    <a:pt x="0" y="17"/>
                  </a:lnTo>
                </a:path>
              </a:pathLst>
            </a:custGeom>
            <a:solidFill>
              <a:srgbClr val="6666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17" name="Freeform 133"/>
            <p:cNvSpPr>
              <a:spLocks noChangeArrowheads="1"/>
            </p:cNvSpPr>
            <p:nvPr/>
          </p:nvSpPr>
          <p:spPr bwMode="auto">
            <a:xfrm>
              <a:off x="5134" y="4049"/>
              <a:ext cx="54" cy="13"/>
            </a:xfrm>
            <a:custGeom>
              <a:avLst/>
              <a:gdLst>
                <a:gd name="T0" fmla="*/ 0 w 242"/>
                <a:gd name="T1" fmla="*/ 0 h 63"/>
                <a:gd name="T2" fmla="*/ 0 w 242"/>
                <a:gd name="T3" fmla="*/ 62 h 63"/>
                <a:gd name="T4" fmla="*/ 241 w 242"/>
                <a:gd name="T5" fmla="*/ 62 h 63"/>
                <a:gd name="T6" fmla="*/ 241 w 242"/>
                <a:gd name="T7" fmla="*/ 0 h 63"/>
                <a:gd name="T8" fmla="*/ 0 w 242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63">
                  <a:moveTo>
                    <a:pt x="0" y="0"/>
                  </a:moveTo>
                  <a:lnTo>
                    <a:pt x="0" y="62"/>
                  </a:lnTo>
                  <a:lnTo>
                    <a:pt x="241" y="62"/>
                  </a:lnTo>
                  <a:lnTo>
                    <a:pt x="241" y="0"/>
                  </a:lnTo>
                  <a:lnTo>
                    <a:pt x="0" y="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18" name="Freeform 134"/>
            <p:cNvSpPr>
              <a:spLocks noChangeArrowheads="1"/>
            </p:cNvSpPr>
            <p:nvPr/>
          </p:nvSpPr>
          <p:spPr bwMode="auto">
            <a:xfrm>
              <a:off x="5189" y="4045"/>
              <a:ext cx="5" cy="17"/>
            </a:xfrm>
            <a:custGeom>
              <a:avLst/>
              <a:gdLst>
                <a:gd name="T0" fmla="*/ 25 w 26"/>
                <a:gd name="T1" fmla="*/ 0 h 80"/>
                <a:gd name="T2" fmla="*/ 25 w 26"/>
                <a:gd name="T3" fmla="*/ 62 h 80"/>
                <a:gd name="T4" fmla="*/ 0 w 26"/>
                <a:gd name="T5" fmla="*/ 79 h 80"/>
                <a:gd name="T6" fmla="*/ 0 w 26"/>
                <a:gd name="T7" fmla="*/ 17 h 80"/>
                <a:gd name="T8" fmla="*/ 25 w 26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0">
                  <a:moveTo>
                    <a:pt x="25" y="0"/>
                  </a:moveTo>
                  <a:lnTo>
                    <a:pt x="25" y="62"/>
                  </a:lnTo>
                  <a:lnTo>
                    <a:pt x="0" y="79"/>
                  </a:lnTo>
                  <a:lnTo>
                    <a:pt x="0" y="17"/>
                  </a:lnTo>
                  <a:lnTo>
                    <a:pt x="25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19" name="Freeform 135"/>
            <p:cNvSpPr>
              <a:spLocks noChangeArrowheads="1"/>
            </p:cNvSpPr>
            <p:nvPr/>
          </p:nvSpPr>
          <p:spPr bwMode="auto">
            <a:xfrm>
              <a:off x="5134" y="4045"/>
              <a:ext cx="60" cy="3"/>
            </a:xfrm>
            <a:custGeom>
              <a:avLst/>
              <a:gdLst>
                <a:gd name="T0" fmla="*/ 0 w 267"/>
                <a:gd name="T1" fmla="*/ 17 h 18"/>
                <a:gd name="T2" fmla="*/ 25 w 267"/>
                <a:gd name="T3" fmla="*/ 0 h 18"/>
                <a:gd name="T4" fmla="*/ 266 w 267"/>
                <a:gd name="T5" fmla="*/ 0 h 18"/>
                <a:gd name="T6" fmla="*/ 241 w 267"/>
                <a:gd name="T7" fmla="*/ 17 h 18"/>
                <a:gd name="T8" fmla="*/ 0 w 267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18">
                  <a:moveTo>
                    <a:pt x="0" y="17"/>
                  </a:moveTo>
                  <a:lnTo>
                    <a:pt x="25" y="0"/>
                  </a:lnTo>
                  <a:lnTo>
                    <a:pt x="266" y="0"/>
                  </a:lnTo>
                  <a:lnTo>
                    <a:pt x="241" y="17"/>
                  </a:lnTo>
                  <a:lnTo>
                    <a:pt x="0" y="17"/>
                  </a:lnTo>
                </a:path>
              </a:pathLst>
            </a:custGeom>
            <a:solidFill>
              <a:srgbClr val="6666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20" name="Freeform 136"/>
            <p:cNvSpPr>
              <a:spLocks noChangeArrowheads="1"/>
            </p:cNvSpPr>
            <p:nvPr/>
          </p:nvSpPr>
          <p:spPr bwMode="auto">
            <a:xfrm>
              <a:off x="5134" y="4073"/>
              <a:ext cx="54" cy="13"/>
            </a:xfrm>
            <a:custGeom>
              <a:avLst/>
              <a:gdLst>
                <a:gd name="T0" fmla="*/ 0 w 242"/>
                <a:gd name="T1" fmla="*/ 0 h 63"/>
                <a:gd name="T2" fmla="*/ 0 w 242"/>
                <a:gd name="T3" fmla="*/ 62 h 63"/>
                <a:gd name="T4" fmla="*/ 241 w 242"/>
                <a:gd name="T5" fmla="*/ 62 h 63"/>
                <a:gd name="T6" fmla="*/ 241 w 242"/>
                <a:gd name="T7" fmla="*/ 0 h 63"/>
                <a:gd name="T8" fmla="*/ 0 w 242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63">
                  <a:moveTo>
                    <a:pt x="0" y="0"/>
                  </a:moveTo>
                  <a:lnTo>
                    <a:pt x="0" y="62"/>
                  </a:lnTo>
                  <a:lnTo>
                    <a:pt x="241" y="62"/>
                  </a:lnTo>
                  <a:lnTo>
                    <a:pt x="241" y="0"/>
                  </a:lnTo>
                  <a:lnTo>
                    <a:pt x="0" y="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21" name="Freeform 137"/>
            <p:cNvSpPr>
              <a:spLocks noChangeArrowheads="1"/>
            </p:cNvSpPr>
            <p:nvPr/>
          </p:nvSpPr>
          <p:spPr bwMode="auto">
            <a:xfrm>
              <a:off x="5189" y="4069"/>
              <a:ext cx="5" cy="17"/>
            </a:xfrm>
            <a:custGeom>
              <a:avLst/>
              <a:gdLst>
                <a:gd name="T0" fmla="*/ 25 w 26"/>
                <a:gd name="T1" fmla="*/ 0 h 79"/>
                <a:gd name="T2" fmla="*/ 25 w 26"/>
                <a:gd name="T3" fmla="*/ 61 h 79"/>
                <a:gd name="T4" fmla="*/ 0 w 26"/>
                <a:gd name="T5" fmla="*/ 78 h 79"/>
                <a:gd name="T6" fmla="*/ 0 w 26"/>
                <a:gd name="T7" fmla="*/ 16 h 79"/>
                <a:gd name="T8" fmla="*/ 25 w 2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79">
                  <a:moveTo>
                    <a:pt x="25" y="0"/>
                  </a:moveTo>
                  <a:lnTo>
                    <a:pt x="25" y="61"/>
                  </a:lnTo>
                  <a:lnTo>
                    <a:pt x="0" y="78"/>
                  </a:lnTo>
                  <a:lnTo>
                    <a:pt x="0" y="16"/>
                  </a:lnTo>
                  <a:lnTo>
                    <a:pt x="25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22" name="Freeform 138"/>
            <p:cNvSpPr>
              <a:spLocks noChangeArrowheads="1"/>
            </p:cNvSpPr>
            <p:nvPr/>
          </p:nvSpPr>
          <p:spPr bwMode="auto">
            <a:xfrm>
              <a:off x="5134" y="4069"/>
              <a:ext cx="60" cy="3"/>
            </a:xfrm>
            <a:custGeom>
              <a:avLst/>
              <a:gdLst>
                <a:gd name="T0" fmla="*/ 0 w 267"/>
                <a:gd name="T1" fmla="*/ 16 h 17"/>
                <a:gd name="T2" fmla="*/ 25 w 267"/>
                <a:gd name="T3" fmla="*/ 0 h 17"/>
                <a:gd name="T4" fmla="*/ 266 w 267"/>
                <a:gd name="T5" fmla="*/ 0 h 17"/>
                <a:gd name="T6" fmla="*/ 241 w 267"/>
                <a:gd name="T7" fmla="*/ 16 h 17"/>
                <a:gd name="T8" fmla="*/ 0 w 267"/>
                <a:gd name="T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17">
                  <a:moveTo>
                    <a:pt x="0" y="16"/>
                  </a:moveTo>
                  <a:lnTo>
                    <a:pt x="25" y="0"/>
                  </a:lnTo>
                  <a:lnTo>
                    <a:pt x="266" y="0"/>
                  </a:lnTo>
                  <a:lnTo>
                    <a:pt x="241" y="16"/>
                  </a:lnTo>
                  <a:lnTo>
                    <a:pt x="0" y="16"/>
                  </a:lnTo>
                </a:path>
              </a:pathLst>
            </a:custGeom>
            <a:solidFill>
              <a:srgbClr val="6666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23" name="Freeform 139"/>
            <p:cNvSpPr>
              <a:spLocks noChangeArrowheads="1"/>
            </p:cNvSpPr>
            <p:nvPr/>
          </p:nvSpPr>
          <p:spPr bwMode="auto">
            <a:xfrm>
              <a:off x="5134" y="4097"/>
              <a:ext cx="54" cy="13"/>
            </a:xfrm>
            <a:custGeom>
              <a:avLst/>
              <a:gdLst>
                <a:gd name="T0" fmla="*/ 0 w 242"/>
                <a:gd name="T1" fmla="*/ 0 h 62"/>
                <a:gd name="T2" fmla="*/ 0 w 242"/>
                <a:gd name="T3" fmla="*/ 61 h 62"/>
                <a:gd name="T4" fmla="*/ 241 w 242"/>
                <a:gd name="T5" fmla="*/ 61 h 62"/>
                <a:gd name="T6" fmla="*/ 241 w 242"/>
                <a:gd name="T7" fmla="*/ 0 h 62"/>
                <a:gd name="T8" fmla="*/ 0 w 242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62">
                  <a:moveTo>
                    <a:pt x="0" y="0"/>
                  </a:moveTo>
                  <a:lnTo>
                    <a:pt x="0" y="61"/>
                  </a:lnTo>
                  <a:lnTo>
                    <a:pt x="241" y="61"/>
                  </a:lnTo>
                  <a:lnTo>
                    <a:pt x="241" y="0"/>
                  </a:lnTo>
                  <a:lnTo>
                    <a:pt x="0" y="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24" name="Freeform 140"/>
            <p:cNvSpPr>
              <a:spLocks noChangeArrowheads="1"/>
            </p:cNvSpPr>
            <p:nvPr/>
          </p:nvSpPr>
          <p:spPr bwMode="auto">
            <a:xfrm>
              <a:off x="5189" y="4093"/>
              <a:ext cx="5" cy="17"/>
            </a:xfrm>
            <a:custGeom>
              <a:avLst/>
              <a:gdLst>
                <a:gd name="T0" fmla="*/ 25 w 26"/>
                <a:gd name="T1" fmla="*/ 0 h 79"/>
                <a:gd name="T2" fmla="*/ 25 w 26"/>
                <a:gd name="T3" fmla="*/ 61 h 79"/>
                <a:gd name="T4" fmla="*/ 0 w 26"/>
                <a:gd name="T5" fmla="*/ 78 h 79"/>
                <a:gd name="T6" fmla="*/ 0 w 26"/>
                <a:gd name="T7" fmla="*/ 17 h 79"/>
                <a:gd name="T8" fmla="*/ 25 w 2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79">
                  <a:moveTo>
                    <a:pt x="25" y="0"/>
                  </a:moveTo>
                  <a:lnTo>
                    <a:pt x="25" y="61"/>
                  </a:lnTo>
                  <a:lnTo>
                    <a:pt x="0" y="78"/>
                  </a:lnTo>
                  <a:lnTo>
                    <a:pt x="0" y="17"/>
                  </a:lnTo>
                  <a:lnTo>
                    <a:pt x="25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25" name="Freeform 141"/>
            <p:cNvSpPr>
              <a:spLocks noChangeArrowheads="1"/>
            </p:cNvSpPr>
            <p:nvPr/>
          </p:nvSpPr>
          <p:spPr bwMode="auto">
            <a:xfrm>
              <a:off x="5134" y="4093"/>
              <a:ext cx="60" cy="3"/>
            </a:xfrm>
            <a:custGeom>
              <a:avLst/>
              <a:gdLst>
                <a:gd name="T0" fmla="*/ 0 w 267"/>
                <a:gd name="T1" fmla="*/ 17 h 18"/>
                <a:gd name="T2" fmla="*/ 25 w 267"/>
                <a:gd name="T3" fmla="*/ 0 h 18"/>
                <a:gd name="T4" fmla="*/ 266 w 267"/>
                <a:gd name="T5" fmla="*/ 0 h 18"/>
                <a:gd name="T6" fmla="*/ 241 w 267"/>
                <a:gd name="T7" fmla="*/ 17 h 18"/>
                <a:gd name="T8" fmla="*/ 0 w 267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18">
                  <a:moveTo>
                    <a:pt x="0" y="17"/>
                  </a:moveTo>
                  <a:lnTo>
                    <a:pt x="25" y="0"/>
                  </a:lnTo>
                  <a:lnTo>
                    <a:pt x="266" y="0"/>
                  </a:lnTo>
                  <a:lnTo>
                    <a:pt x="241" y="17"/>
                  </a:lnTo>
                  <a:lnTo>
                    <a:pt x="0" y="17"/>
                  </a:lnTo>
                </a:path>
              </a:pathLst>
            </a:custGeom>
            <a:solidFill>
              <a:srgbClr val="6666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26" name="Text Box 142"/>
            <p:cNvSpPr txBox="1">
              <a:spLocks noChangeArrowheads="1"/>
            </p:cNvSpPr>
            <p:nvPr/>
          </p:nvSpPr>
          <p:spPr bwMode="auto">
            <a:xfrm>
              <a:off x="5140" y="4098"/>
              <a:ext cx="42" cy="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mincho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mincho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mincho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mincho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mincho" charset="0"/>
                </a:defRPr>
              </a:lvl5pPr>
              <a:lvl6pPr marL="2514600" indent="-228600" defTabSz="4318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mincho" charset="0"/>
                </a:defRPr>
              </a:lvl6pPr>
              <a:lvl7pPr marL="2971800" indent="-228600" defTabSz="4318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mincho" charset="0"/>
                </a:defRPr>
              </a:lvl7pPr>
              <a:lvl8pPr marL="3429000" indent="-228600" defTabSz="4318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mincho" charset="0"/>
                </a:defRPr>
              </a:lvl8pPr>
              <a:lvl9pPr marL="3886200" indent="-228600" defTabSz="4318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mincho" charset="0"/>
                </a:defRPr>
              </a:lvl9pPr>
            </a:lstStyle>
            <a:p>
              <a:pPr>
                <a:lnSpc>
                  <a:spcPct val="121000"/>
                </a:lnSpc>
                <a:defRPr/>
              </a:pPr>
              <a:r>
                <a:rPr lang="pt-BR" sz="1400">
                  <a:latin typeface="Myriad Roman" charset="0"/>
                  <a:cs typeface="Myriad Roman" charset="0"/>
                </a:rPr>
                <a:t> </a:t>
              </a:r>
            </a:p>
          </p:txBody>
        </p:sp>
        <p:sp>
          <p:nvSpPr>
            <p:cNvPr id="42127" name="Freeform 143"/>
            <p:cNvSpPr>
              <a:spLocks noChangeArrowheads="1"/>
            </p:cNvSpPr>
            <p:nvPr/>
          </p:nvSpPr>
          <p:spPr bwMode="auto">
            <a:xfrm>
              <a:off x="5134" y="4121"/>
              <a:ext cx="54" cy="13"/>
            </a:xfrm>
            <a:custGeom>
              <a:avLst/>
              <a:gdLst>
                <a:gd name="T0" fmla="*/ 0 w 242"/>
                <a:gd name="T1" fmla="*/ 0 h 62"/>
                <a:gd name="T2" fmla="*/ 0 w 242"/>
                <a:gd name="T3" fmla="*/ 61 h 62"/>
                <a:gd name="T4" fmla="*/ 241 w 242"/>
                <a:gd name="T5" fmla="*/ 61 h 62"/>
                <a:gd name="T6" fmla="*/ 241 w 242"/>
                <a:gd name="T7" fmla="*/ 0 h 62"/>
                <a:gd name="T8" fmla="*/ 0 w 242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62">
                  <a:moveTo>
                    <a:pt x="0" y="0"/>
                  </a:moveTo>
                  <a:lnTo>
                    <a:pt x="0" y="61"/>
                  </a:lnTo>
                  <a:lnTo>
                    <a:pt x="241" y="61"/>
                  </a:lnTo>
                  <a:lnTo>
                    <a:pt x="241" y="0"/>
                  </a:lnTo>
                  <a:lnTo>
                    <a:pt x="0" y="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28" name="Freeform 144"/>
            <p:cNvSpPr>
              <a:spLocks noChangeArrowheads="1"/>
            </p:cNvSpPr>
            <p:nvPr/>
          </p:nvSpPr>
          <p:spPr bwMode="auto">
            <a:xfrm>
              <a:off x="5189" y="4117"/>
              <a:ext cx="5" cy="17"/>
            </a:xfrm>
            <a:custGeom>
              <a:avLst/>
              <a:gdLst>
                <a:gd name="T0" fmla="*/ 25 w 26"/>
                <a:gd name="T1" fmla="*/ 0 h 79"/>
                <a:gd name="T2" fmla="*/ 25 w 26"/>
                <a:gd name="T3" fmla="*/ 61 h 79"/>
                <a:gd name="T4" fmla="*/ 0 w 26"/>
                <a:gd name="T5" fmla="*/ 78 h 79"/>
                <a:gd name="T6" fmla="*/ 0 w 26"/>
                <a:gd name="T7" fmla="*/ 17 h 79"/>
                <a:gd name="T8" fmla="*/ 25 w 2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79">
                  <a:moveTo>
                    <a:pt x="25" y="0"/>
                  </a:moveTo>
                  <a:lnTo>
                    <a:pt x="25" y="61"/>
                  </a:lnTo>
                  <a:lnTo>
                    <a:pt x="0" y="78"/>
                  </a:lnTo>
                  <a:lnTo>
                    <a:pt x="0" y="17"/>
                  </a:lnTo>
                  <a:lnTo>
                    <a:pt x="25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29" name="Freeform 145"/>
            <p:cNvSpPr>
              <a:spLocks noChangeArrowheads="1"/>
            </p:cNvSpPr>
            <p:nvPr/>
          </p:nvSpPr>
          <p:spPr bwMode="auto">
            <a:xfrm>
              <a:off x="5134" y="4117"/>
              <a:ext cx="60" cy="3"/>
            </a:xfrm>
            <a:custGeom>
              <a:avLst/>
              <a:gdLst>
                <a:gd name="T0" fmla="*/ 0 w 267"/>
                <a:gd name="T1" fmla="*/ 17 h 18"/>
                <a:gd name="T2" fmla="*/ 25 w 267"/>
                <a:gd name="T3" fmla="*/ 0 h 18"/>
                <a:gd name="T4" fmla="*/ 266 w 267"/>
                <a:gd name="T5" fmla="*/ 0 h 18"/>
                <a:gd name="T6" fmla="*/ 241 w 267"/>
                <a:gd name="T7" fmla="*/ 17 h 18"/>
                <a:gd name="T8" fmla="*/ 0 w 267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18">
                  <a:moveTo>
                    <a:pt x="0" y="17"/>
                  </a:moveTo>
                  <a:lnTo>
                    <a:pt x="25" y="0"/>
                  </a:lnTo>
                  <a:lnTo>
                    <a:pt x="266" y="0"/>
                  </a:lnTo>
                  <a:lnTo>
                    <a:pt x="241" y="17"/>
                  </a:lnTo>
                  <a:lnTo>
                    <a:pt x="0" y="17"/>
                  </a:lnTo>
                </a:path>
              </a:pathLst>
            </a:custGeom>
            <a:solidFill>
              <a:srgbClr val="6666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130" name="Line 146"/>
            <p:cNvSpPr>
              <a:spLocks noChangeShapeType="1"/>
            </p:cNvSpPr>
            <p:nvPr/>
          </p:nvSpPr>
          <p:spPr bwMode="auto">
            <a:xfrm>
              <a:off x="5191" y="4126"/>
              <a:ext cx="40" cy="0"/>
            </a:xfrm>
            <a:prstGeom prst="line">
              <a:avLst/>
            </a:prstGeom>
            <a:noFill/>
            <a:ln w="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01134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charset="0"/>
              </a:rPr>
              <a:t>Camadas – Protocolos/Algoritmos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tantos</a:t>
            </a:r>
            <a:r>
              <a:rPr lang="en-US" dirty="0"/>
              <a:t> </a:t>
            </a:r>
            <a:r>
              <a:rPr lang="en-US" dirty="0" err="1"/>
              <a:t>protocolos</a:t>
            </a:r>
            <a:r>
              <a:rPr lang="en-US" dirty="0"/>
              <a:t>?</a:t>
            </a:r>
          </a:p>
          <a:p>
            <a:r>
              <a:rPr lang="en-US" dirty="0" err="1"/>
              <a:t>Quem</a:t>
            </a:r>
            <a:r>
              <a:rPr lang="en-US" dirty="0"/>
              <a:t> define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protocolos</a:t>
            </a:r>
            <a:r>
              <a:rPr lang="en-US" dirty="0"/>
              <a:t>?</a:t>
            </a:r>
          </a:p>
          <a:p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posso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o meu </a:t>
            </a:r>
            <a:r>
              <a:rPr lang="en-US" dirty="0" err="1"/>
              <a:t>próprio</a:t>
            </a:r>
            <a:r>
              <a:rPr lang="en-US" dirty="0"/>
              <a:t> </a:t>
            </a:r>
            <a:r>
              <a:rPr lang="en-US" dirty="0" err="1"/>
              <a:t>protocolo</a:t>
            </a:r>
            <a:r>
              <a:rPr lang="en-US" dirty="0"/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76" y="3623665"/>
            <a:ext cx="5356836" cy="303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09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Padronização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55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Organização</a:t>
            </a:r>
          </a:p>
        </p:txBody>
      </p:sp>
      <p:sp>
        <p:nvSpPr>
          <p:cNvPr id="64514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Camadas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Serviços</a:t>
            </a:r>
          </a:p>
          <a:p>
            <a:pPr eaLnBrk="1" hangingPunct="1"/>
            <a:endParaRPr lang="pt-BR">
              <a:latin typeface="Arial" charset="0"/>
              <a:cs typeface="ＭＳ Ｐゴシック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176" y="1573696"/>
            <a:ext cx="5331198" cy="4793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7729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Padronização</a:t>
            </a:r>
          </a:p>
        </p:txBody>
      </p:sp>
      <p:sp>
        <p:nvSpPr>
          <p:cNvPr id="50178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pt-BR" sz="2600">
                <a:latin typeface="Arial" charset="0"/>
                <a:cs typeface="ＭＳ Ｐゴシック" charset="0"/>
              </a:rPr>
              <a:t>Padrões de Internet: IETF</a:t>
            </a:r>
          </a:p>
          <a:p>
            <a:pPr eaLnBrk="1" hangingPunct="1">
              <a:lnSpc>
                <a:spcPct val="90000"/>
              </a:lnSpc>
            </a:pPr>
            <a:r>
              <a:rPr lang="pt-BR" sz="2600">
                <a:latin typeface="Arial" charset="0"/>
                <a:cs typeface="ＭＳ Ｐゴシック" charset="0"/>
              </a:rPr>
              <a:t>Padrões de telecomunicações: ITU, ISO</a:t>
            </a:r>
          </a:p>
          <a:p>
            <a:pPr eaLnBrk="1" hangingPunct="1">
              <a:lnSpc>
                <a:spcPct val="90000"/>
              </a:lnSpc>
            </a:pPr>
            <a:r>
              <a:rPr lang="pt-BR" sz="2600">
                <a:latin typeface="Arial" charset="0"/>
                <a:cs typeface="ＭＳ Ｐゴシック" charset="0"/>
              </a:rPr>
              <a:t>Padrões para a computação: IEEE, ISO</a:t>
            </a:r>
          </a:p>
          <a:p>
            <a:pPr lvl="1" eaLnBrk="1" hangingPunct="1">
              <a:lnSpc>
                <a:spcPct val="90000"/>
              </a:lnSpc>
            </a:pPr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WiFi (IEEE 802.11), ZigBee (IEEE 802.15.4), WiMax (802.16), Ethernet (802.3), ....</a:t>
            </a:r>
          </a:p>
          <a:p>
            <a:pPr eaLnBrk="1" hangingPunct="1">
              <a:lnSpc>
                <a:spcPct val="90000"/>
              </a:lnSpc>
            </a:pPr>
            <a:r>
              <a:rPr lang="pt-BR" sz="2600">
                <a:latin typeface="Arial" charset="0"/>
                <a:cs typeface="ＭＳ Ｐゴシック" charset="0"/>
              </a:rPr>
              <a:t>Agências de regulamentação governamentais</a:t>
            </a:r>
          </a:p>
          <a:p>
            <a:pPr lvl="1" eaLnBrk="1" hangingPunct="1">
              <a:lnSpc>
                <a:spcPct val="90000"/>
              </a:lnSpc>
            </a:pPr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ANATEL, NIST, ANSI, Comissão Europeia, ...</a:t>
            </a:r>
          </a:p>
          <a:p>
            <a:pPr lvl="1" eaLnBrk="1" hangingPunct="1">
              <a:lnSpc>
                <a:spcPct val="90000"/>
              </a:lnSpc>
            </a:pPr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Definem padrões mundiais pela força dos seus mercados</a:t>
            </a:r>
          </a:p>
          <a:p>
            <a:pPr lvl="1" eaLnBrk="1" hangingPunct="1">
              <a:lnSpc>
                <a:spcPct val="90000"/>
              </a:lnSpc>
            </a:pPr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Exemplos: cabeamento estruturado, conexão de energia, etc</a:t>
            </a:r>
          </a:p>
          <a:p>
            <a:pPr lvl="1" eaLnBrk="1" hangingPunct="1">
              <a:lnSpc>
                <a:spcPct val="90000"/>
              </a:lnSpc>
            </a:pPr>
            <a:endParaRPr lang="pt-BR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395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Padronização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Exemplos:</a:t>
            </a:r>
          </a:p>
          <a:p>
            <a:pPr lvl="1"/>
            <a:r>
              <a:rPr lang="en-US">
                <a:latin typeface="Arial" charset="0"/>
                <a:ea typeface="DejaVu Sans" charset="0"/>
                <a:cs typeface="DejaVu Sans" charset="0"/>
              </a:rPr>
              <a:t>RFID</a:t>
            </a:r>
          </a:p>
          <a:p>
            <a:pPr lvl="1"/>
            <a:r>
              <a:rPr lang="en-US">
                <a:latin typeface="Arial" charset="0"/>
                <a:ea typeface="DejaVu Sans" charset="0"/>
                <a:cs typeface="DejaVu Sans" charset="0"/>
              </a:rPr>
              <a:t>802.11</a:t>
            </a:r>
          </a:p>
          <a:p>
            <a:pPr lvl="1"/>
            <a:r>
              <a:rPr lang="en-US">
                <a:latin typeface="Arial" charset="0"/>
                <a:ea typeface="DejaVu Sans" charset="0"/>
                <a:cs typeface="DejaVu Sans" charset="0"/>
              </a:rPr>
              <a:t>RFC 2549 - IP over Avian Carriers with Quality of Service</a:t>
            </a:r>
          </a:p>
        </p:txBody>
      </p:sp>
    </p:spTree>
    <p:extLst>
      <p:ext uri="{BB962C8B-B14F-4D97-AF65-F5344CB8AC3E}">
        <p14:creationId xmlns:p14="http://schemas.microsoft.com/office/powerpoint/2010/main" val="1091212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ISO/OSI versus TCP/IP</a:t>
            </a:r>
          </a:p>
        </p:txBody>
      </p:sp>
      <p:sp>
        <p:nvSpPr>
          <p:cNvPr id="52226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ISO/OSI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Definido pelos operadores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Um modelo para fazer tudo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Define antes, implementa depois</a:t>
            </a:r>
          </a:p>
          <a:p>
            <a:pPr eaLnBrk="1" hangingPunct="1"/>
            <a:r>
              <a:rPr lang="pt-BR" i="1">
                <a:latin typeface="Arial" charset="0"/>
                <a:cs typeface="ＭＳ Ｐゴシック" charset="0"/>
              </a:rPr>
              <a:t>de jury</a:t>
            </a:r>
          </a:p>
        </p:txBody>
      </p:sp>
      <p:sp>
        <p:nvSpPr>
          <p:cNvPr id="52228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TCP/IP</a:t>
            </a:r>
          </a:p>
        </p:txBody>
      </p:sp>
      <p:sp>
        <p:nvSpPr>
          <p:cNvPr id="52229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Gerenciado pela IETF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RFCs: qualquer um cria um novo padrão, desde que seja </a:t>
            </a:r>
            <a:r>
              <a:rPr lang="pt-BR" b="1">
                <a:latin typeface="Arial" charset="0"/>
                <a:cs typeface="ＭＳ Ｐゴシック" charset="0"/>
              </a:rPr>
              <a:t>popular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Um modelo mais simples, contendo o necessário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Implementa antes, padroniza depois</a:t>
            </a:r>
          </a:p>
          <a:p>
            <a:pPr eaLnBrk="1" hangingPunct="1"/>
            <a:r>
              <a:rPr lang="pt-BR" i="1">
                <a:latin typeface="Arial" charset="0"/>
                <a:cs typeface="ＭＳ Ｐゴシック" charset="0"/>
              </a:rPr>
              <a:t>de facto</a:t>
            </a:r>
          </a:p>
        </p:txBody>
      </p:sp>
    </p:spTree>
    <p:extLst>
      <p:ext uri="{BB962C8B-B14F-4D97-AF65-F5344CB8AC3E}">
        <p14:creationId xmlns:p14="http://schemas.microsoft.com/office/powerpoint/2010/main" val="2974583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Padrões IETF</a:t>
            </a:r>
          </a:p>
        </p:txBody>
      </p:sp>
      <p:sp>
        <p:nvSpPr>
          <p:cNvPr id="56322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pt-BR" sz="2000">
                <a:latin typeface="Arial" charset="0"/>
                <a:cs typeface="ＭＳ Ｐゴシック" charset="0"/>
              </a:rPr>
              <a:t>RFC – Request For Comment</a:t>
            </a:r>
          </a:p>
          <a:p>
            <a:pPr eaLnBrk="1" hangingPunct="1">
              <a:lnSpc>
                <a:spcPct val="80000"/>
              </a:lnSpc>
            </a:pPr>
            <a:r>
              <a:rPr lang="pt-BR" sz="2000">
                <a:latin typeface="Arial" charset="0"/>
                <a:cs typeface="ＭＳ Ｐゴシック" charset="0"/>
              </a:rPr>
              <a:t>Tipos:</a:t>
            </a:r>
          </a:p>
          <a:p>
            <a:pPr lvl="1" eaLnBrk="1" hangingPunct="1">
              <a:lnSpc>
                <a:spcPct val="80000"/>
              </a:lnSpc>
            </a:pPr>
            <a:r>
              <a:rPr lang="pt-BR" sz="1700">
                <a:latin typeface="Arial" charset="0"/>
                <a:ea typeface="ＭＳ Ｐゴシック" charset="0"/>
                <a:cs typeface="ＭＳ Ｐゴシック" charset="0"/>
              </a:rPr>
              <a:t>Draft</a:t>
            </a:r>
          </a:p>
          <a:p>
            <a:pPr lvl="1" eaLnBrk="1" hangingPunct="1">
              <a:lnSpc>
                <a:spcPct val="80000"/>
              </a:lnSpc>
            </a:pPr>
            <a:r>
              <a:rPr lang="pt-BR" sz="1700">
                <a:latin typeface="Arial" charset="0"/>
                <a:ea typeface="ＭＳ Ｐゴシック" charset="0"/>
                <a:cs typeface="ＭＳ Ｐゴシック" charset="0"/>
              </a:rPr>
              <a:t>Standard</a:t>
            </a:r>
          </a:p>
          <a:p>
            <a:pPr lvl="1" eaLnBrk="1" hangingPunct="1">
              <a:lnSpc>
                <a:spcPct val="80000"/>
              </a:lnSpc>
            </a:pPr>
            <a:r>
              <a:rPr lang="pt-BR" sz="1700">
                <a:latin typeface="Arial" charset="0"/>
                <a:ea typeface="ＭＳ Ｐゴシック" charset="0"/>
                <a:cs typeface="ＭＳ Ｐゴシック" charset="0"/>
              </a:rPr>
              <a:t>Informational</a:t>
            </a:r>
          </a:p>
          <a:p>
            <a:pPr lvl="1" eaLnBrk="1" hangingPunct="1">
              <a:lnSpc>
                <a:spcPct val="80000"/>
              </a:lnSpc>
            </a:pPr>
            <a:r>
              <a:rPr lang="pt-BR" sz="1700">
                <a:latin typeface="Arial" charset="0"/>
                <a:ea typeface="ＭＳ Ｐゴシック" charset="0"/>
                <a:cs typeface="ＭＳ Ｐゴシック" charset="0"/>
              </a:rPr>
              <a:t>Experimental</a:t>
            </a:r>
          </a:p>
          <a:p>
            <a:pPr lvl="1" eaLnBrk="1" hangingPunct="1">
              <a:lnSpc>
                <a:spcPct val="80000"/>
              </a:lnSpc>
            </a:pPr>
            <a:r>
              <a:rPr lang="pt-BR" sz="1700">
                <a:latin typeface="Arial" charset="0"/>
                <a:ea typeface="ＭＳ Ｐゴシック" charset="0"/>
                <a:cs typeface="ＭＳ Ｐゴシック" charset="0"/>
              </a:rPr>
              <a:t>Best Current Practice</a:t>
            </a:r>
          </a:p>
          <a:p>
            <a:pPr lvl="1" eaLnBrk="1" hangingPunct="1">
              <a:lnSpc>
                <a:spcPct val="80000"/>
              </a:lnSpc>
            </a:pPr>
            <a:r>
              <a:rPr lang="pt-BR" sz="1700">
                <a:latin typeface="Arial" charset="0"/>
                <a:ea typeface="ＭＳ Ｐゴシック" charset="0"/>
                <a:cs typeface="ＭＳ Ｐゴシック" charset="0"/>
              </a:rPr>
              <a:t>Historic</a:t>
            </a:r>
          </a:p>
          <a:p>
            <a:pPr lvl="1" eaLnBrk="1" hangingPunct="1">
              <a:lnSpc>
                <a:spcPct val="80000"/>
              </a:lnSpc>
            </a:pPr>
            <a:r>
              <a:rPr lang="pt-BR" sz="1700">
                <a:latin typeface="Arial" charset="0"/>
                <a:ea typeface="ＭＳ Ｐゴシック" charset="0"/>
                <a:cs typeface="ＭＳ Ｐゴシック" charset="0"/>
              </a:rPr>
              <a:t>Unknown</a:t>
            </a:r>
          </a:p>
          <a:p>
            <a:pPr lvl="1" eaLnBrk="1" hangingPunct="1">
              <a:lnSpc>
                <a:spcPct val="80000"/>
              </a:lnSpc>
            </a:pPr>
            <a:endParaRPr lang="pt-BR" sz="17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6323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pt-BR" sz="2000">
                <a:latin typeface="Arial" charset="0"/>
                <a:cs typeface="ＭＳ Ｐゴシック" charset="0"/>
              </a:rPr>
              <a:t>Alguns exemplos:</a:t>
            </a:r>
          </a:p>
          <a:p>
            <a:pPr lvl="1" eaLnBrk="1" hangingPunct="1">
              <a:lnSpc>
                <a:spcPct val="80000"/>
              </a:lnSpc>
            </a:pPr>
            <a:r>
              <a:rPr lang="pt-BR" sz="1700">
                <a:latin typeface="Arial" charset="0"/>
                <a:ea typeface="ＭＳ Ｐゴシック" charset="0"/>
                <a:cs typeface="ＭＳ Ｐゴシック" charset="0"/>
              </a:rPr>
              <a:t>RFC 2549: IP over Avian Carriers with Quality of Service (Informational)</a:t>
            </a:r>
          </a:p>
          <a:p>
            <a:pPr lvl="1" eaLnBrk="1" hangingPunct="1">
              <a:lnSpc>
                <a:spcPct val="80000"/>
              </a:lnSpc>
            </a:pPr>
            <a:r>
              <a:rPr lang="pt-BR" sz="1700">
                <a:latin typeface="Arial" charset="0"/>
                <a:ea typeface="ＭＳ Ｐゴシック" charset="0"/>
                <a:cs typeface="ＭＳ Ｐゴシック" charset="0"/>
              </a:rPr>
              <a:t>RFC 1097: Telnet subliminal-message option (Informational)</a:t>
            </a:r>
          </a:p>
          <a:p>
            <a:pPr lvl="1" eaLnBrk="1" hangingPunct="1">
              <a:lnSpc>
                <a:spcPct val="80000"/>
              </a:lnSpc>
            </a:pPr>
            <a:r>
              <a:rPr lang="pt-BR" sz="1700">
                <a:latin typeface="Arial" charset="0"/>
                <a:ea typeface="ＭＳ Ｐゴシック" charset="0"/>
                <a:cs typeface="ＭＳ Ｐゴシック" charset="0"/>
              </a:rPr>
              <a:t>RFC1178: Choosing a name for your computer (Informational)</a:t>
            </a:r>
          </a:p>
          <a:p>
            <a:pPr lvl="1" eaLnBrk="1" hangingPunct="1">
              <a:lnSpc>
                <a:spcPct val="80000"/>
              </a:lnSpc>
            </a:pPr>
            <a:r>
              <a:rPr lang="pt-BR" sz="1700">
                <a:latin typeface="Arial" charset="0"/>
                <a:ea typeface="ＭＳ Ｐゴシック" charset="0"/>
                <a:cs typeface="ＭＳ Ｐゴシック" charset="0"/>
              </a:rPr>
              <a:t>RFC 2350: Expectations for Computer Security Incident Response (Best current practice)</a:t>
            </a:r>
          </a:p>
          <a:p>
            <a:pPr lvl="1" eaLnBrk="1" hangingPunct="1">
              <a:lnSpc>
                <a:spcPct val="80000"/>
              </a:lnSpc>
            </a:pPr>
            <a:r>
              <a:rPr lang="pt-BR" sz="1700">
                <a:latin typeface="Arial" charset="0"/>
                <a:ea typeface="ＭＳ Ｐゴシック" charset="0"/>
                <a:cs typeface="ＭＳ Ｐゴシック" charset="0"/>
              </a:rPr>
              <a:t>RFC 0791: Internet Protocol (Standard)</a:t>
            </a:r>
          </a:p>
          <a:p>
            <a:pPr lvl="1" eaLnBrk="1" hangingPunct="1">
              <a:lnSpc>
                <a:spcPct val="80000"/>
              </a:lnSpc>
            </a:pPr>
            <a:r>
              <a:rPr lang="pt-BR" sz="1700">
                <a:latin typeface="Arial" charset="0"/>
                <a:ea typeface="ＭＳ Ｐゴシック" charset="0"/>
                <a:cs typeface="ＭＳ Ｐゴシック" charset="0"/>
              </a:rPr>
              <a:t>RFC1913: Architecture of the WHOIS++ Index Service (Historic)</a:t>
            </a:r>
          </a:p>
          <a:p>
            <a:pPr lvl="1" eaLnBrk="1" hangingPunct="1">
              <a:lnSpc>
                <a:spcPct val="80000"/>
              </a:lnSpc>
            </a:pPr>
            <a:endParaRPr lang="pt-BR" sz="170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80000"/>
              </a:lnSpc>
            </a:pPr>
            <a:endParaRPr lang="pt-BR" sz="170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endParaRPr lang="pt-BR" sz="2000">
              <a:latin typeface="Arial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3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>
                <a:latin typeface="Arial" charset="0"/>
                <a:cs typeface="ＭＳ Ｐゴシック" charset="0"/>
              </a:rPr>
              <a:t>Padrões: </a:t>
            </a:r>
            <a:r>
              <a:rPr lang="pt-BR" dirty="0" err="1">
                <a:latin typeface="Arial" charset="0"/>
                <a:cs typeface="ＭＳ Ｐゴシック" charset="0"/>
              </a:rPr>
              <a:t>it’s</a:t>
            </a:r>
            <a:r>
              <a:rPr lang="pt-BR">
                <a:latin typeface="Arial" charset="0"/>
                <a:cs typeface="ＭＳ Ｐゴシック" charset="0"/>
              </a:rPr>
              <a:t> all</a:t>
            </a:r>
            <a:r>
              <a:rPr lang="pt-BR" dirty="0">
                <a:latin typeface="Arial" charset="0"/>
                <a:cs typeface="ＭＳ Ｐゴシック" charset="0"/>
              </a:rPr>
              <a:t> </a:t>
            </a:r>
            <a:r>
              <a:rPr lang="pt-BR" dirty="0" err="1">
                <a:latin typeface="Arial" charset="0"/>
                <a:cs typeface="ＭＳ Ｐゴシック" charset="0"/>
              </a:rPr>
              <a:t>about</a:t>
            </a:r>
            <a:r>
              <a:rPr lang="pt-BR" dirty="0">
                <a:latin typeface="Arial" charset="0"/>
                <a:cs typeface="ＭＳ Ｐゴシック" charset="0"/>
              </a:rPr>
              <a:t> timing...</a:t>
            </a:r>
          </a:p>
        </p:txBody>
      </p:sp>
      <p:pic>
        <p:nvPicPr>
          <p:cNvPr id="53250" name="Picture 4" descr="1-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1" y="2051050"/>
            <a:ext cx="7847013" cy="327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094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Encapsulamento</a:t>
            </a:r>
          </a:p>
        </p:txBody>
      </p:sp>
      <p:pic>
        <p:nvPicPr>
          <p:cNvPr id="6553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50" y="2501900"/>
            <a:ext cx="59309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124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Organização</a:t>
            </a:r>
          </a:p>
        </p:txBody>
      </p:sp>
      <p:sp>
        <p:nvSpPr>
          <p:cNvPr id="66562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Protocolos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Interfaces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Primitivas</a:t>
            </a:r>
          </a:p>
        </p:txBody>
      </p:sp>
      <p:pic>
        <p:nvPicPr>
          <p:cNvPr id="66563" name="Picture 4" descr="1-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664" y="1600200"/>
            <a:ext cx="4879975" cy="422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616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4" descr="1-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5" y="1531938"/>
            <a:ext cx="6445250" cy="528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8407400" cy="9826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pt-BR" sz="3500">
                <a:latin typeface="Arial" charset="0"/>
                <a:cs typeface="ＭＳ Ｐゴシック" charset="0"/>
              </a:rPr>
              <a:t>Modelo de referência ISO</a:t>
            </a:r>
            <a:br>
              <a:rPr lang="pt-BR" sz="3500">
                <a:latin typeface="Arial" charset="0"/>
                <a:cs typeface="ＭＳ Ｐゴシック" charset="0"/>
              </a:rPr>
            </a:br>
            <a:r>
              <a:rPr lang="pt-BR" sz="3500">
                <a:latin typeface="Arial" charset="0"/>
                <a:cs typeface="ＭＳ Ｐゴシック" charset="0"/>
              </a:rPr>
              <a:t>Open Systems Interconnection (OSI)</a:t>
            </a:r>
          </a:p>
        </p:txBody>
      </p:sp>
    </p:spTree>
    <p:extLst>
      <p:ext uri="{BB962C8B-B14F-4D97-AF65-F5344CB8AC3E}">
        <p14:creationId xmlns:p14="http://schemas.microsoft.com/office/powerpoint/2010/main" val="1985200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1701800"/>
            <a:ext cx="57658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Camada física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>
          <a:xfrm>
            <a:off x="1612900" y="1600201"/>
            <a:ext cx="3530600" cy="4525963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Codificação de bits em sinais eletromagnéticos, sonoros, ...</a:t>
            </a:r>
          </a:p>
        </p:txBody>
      </p:sp>
    </p:spTree>
    <p:extLst>
      <p:ext uri="{BB962C8B-B14F-4D97-AF65-F5344CB8AC3E}">
        <p14:creationId xmlns:p14="http://schemas.microsoft.com/office/powerpoint/2010/main" val="2488562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Limites máximos e mínimos de energia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Exemplo: RFID</a:t>
            </a:r>
          </a:p>
        </p:txBody>
      </p:sp>
      <p:pic>
        <p:nvPicPr>
          <p:cNvPr id="7373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2679701"/>
            <a:ext cx="7623175" cy="365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32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Camada física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600201"/>
            <a:ext cx="3136900" cy="4525963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Padrões de cabeamento</a:t>
            </a:r>
          </a:p>
        </p:txBody>
      </p:sp>
      <p:pic>
        <p:nvPicPr>
          <p:cNvPr id="7475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1462088"/>
            <a:ext cx="5054600" cy="531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9129356"/>
      </p:ext>
    </p:extLst>
  </p:cSld>
  <p:clrMapOvr>
    <a:masterClrMapping/>
  </p:clrMapOvr>
</p:sld>
</file>

<file path=ppt/theme/theme1.xml><?xml version="1.0" encoding="utf-8"?>
<a:theme xmlns:a="http://schemas.openxmlformats.org/drawingml/2006/main" name="Apresentacao Proposta AG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M0-Apresentação do Curso</Template>
  <TotalTime>64</TotalTime>
  <Words>721</Words>
  <Application>Microsoft Macintosh PowerPoint</Application>
  <PresentationFormat>Widescreen</PresentationFormat>
  <Paragraphs>159</Paragraphs>
  <Slides>34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8" baseType="lpstr">
      <vt:lpstr>Arial</vt:lpstr>
      <vt:lpstr>Calibri</vt:lpstr>
      <vt:lpstr>Myriad Roman</vt:lpstr>
      <vt:lpstr>Apresentacao Proposta AG</vt:lpstr>
      <vt:lpstr>1.3 – Organizando as redes de computadores</vt:lpstr>
      <vt:lpstr>Organização das redes</vt:lpstr>
      <vt:lpstr>Organização</vt:lpstr>
      <vt:lpstr>Encapsulamento</vt:lpstr>
      <vt:lpstr>Organização</vt:lpstr>
      <vt:lpstr>Modelo de referência ISO Open Systems Interconnection (OSI)</vt:lpstr>
      <vt:lpstr>Camada física</vt:lpstr>
      <vt:lpstr>Limites máximos e mínimos de energia</vt:lpstr>
      <vt:lpstr>Camada física</vt:lpstr>
      <vt:lpstr>Camada física</vt:lpstr>
      <vt:lpstr>Apresentação do PowerPoint</vt:lpstr>
      <vt:lpstr>Camada de enlace</vt:lpstr>
      <vt:lpstr>Camada de enlace</vt:lpstr>
      <vt:lpstr>Camada de enlace</vt:lpstr>
      <vt:lpstr>Camada de rede</vt:lpstr>
      <vt:lpstr>Camada de rede</vt:lpstr>
      <vt:lpstr>Camada de transporte</vt:lpstr>
      <vt:lpstr>Camada de transporte</vt:lpstr>
      <vt:lpstr>Camada de transporte</vt:lpstr>
      <vt:lpstr>Camada de transporte</vt:lpstr>
      <vt:lpstr>Camada de seção</vt:lpstr>
      <vt:lpstr>Camada de apresentação</vt:lpstr>
      <vt:lpstr>Camada de apresentação: “Endianness”</vt:lpstr>
      <vt:lpstr>Camadas e seus “problemas”</vt:lpstr>
      <vt:lpstr>Camadas e seus “problemas”</vt:lpstr>
      <vt:lpstr>Modelos de referência TCP/IP e OSI</vt:lpstr>
      <vt:lpstr>Arquitetura Internet</vt:lpstr>
      <vt:lpstr>Camadas – Protocolos/Algoritmos</vt:lpstr>
      <vt:lpstr>Padronização em redes</vt:lpstr>
      <vt:lpstr>Padronização</vt:lpstr>
      <vt:lpstr>Padronização</vt:lpstr>
      <vt:lpstr>ISO/OSI versus TCP/IP</vt:lpstr>
      <vt:lpstr>Padrões IETF</vt:lpstr>
      <vt:lpstr>Padrões: it’s all about timing...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1.3 - Desempenho em redes</dc:title>
  <dc:creator>Daniel Macedo</dc:creator>
  <cp:lastModifiedBy>damacedo</cp:lastModifiedBy>
  <cp:revision>19</cp:revision>
  <dcterms:created xsi:type="dcterms:W3CDTF">2016-03-08T21:13:43Z</dcterms:created>
  <dcterms:modified xsi:type="dcterms:W3CDTF">2021-03-02T21:18:16Z</dcterms:modified>
</cp:coreProperties>
</file>